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1" r:id="rId20"/>
    <p:sldId id="272" r:id="rId21"/>
    <p:sldId id="276" r:id="rId22"/>
    <p:sldId id="277" r:id="rId23"/>
    <p:sldId id="278" r:id="rId24"/>
    <p:sldId id="279" r:id="rId25"/>
    <p:sldId id="280" r:id="rId26"/>
    <p:sldId id="281"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震涛 刘" initials="震涛" lastIdx="1" clrIdx="0">
    <p:extLst>
      <p:ext uri="{19B8F6BF-5375-455C-9EA6-DF929625EA0E}">
        <p15:presenceInfo xmlns:p15="http://schemas.microsoft.com/office/powerpoint/2012/main" userId="ea8580ebbf0dfd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76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7484" autoAdjust="0"/>
  </p:normalViewPr>
  <p:slideViewPr>
    <p:cSldViewPr snapToGrid="0">
      <p:cViewPr varScale="1">
        <p:scale>
          <a:sx n="75" d="100"/>
          <a:sy n="75"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3E9D7-A34B-4C16-A06B-DA5A53ECCF7E}" type="datetimeFigureOut">
              <a:rPr lang="zh-CN" altLang="en-US" smtClean="0"/>
              <a:t>2022/4/28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14680-35DB-4142-A24A-BFAC2D4C79BA}" type="slidenum">
              <a:rPr lang="zh-CN" altLang="en-US" smtClean="0"/>
              <a:t>‹#›</a:t>
            </a:fld>
            <a:endParaRPr lang="zh-CN" altLang="en-US"/>
          </a:p>
        </p:txBody>
      </p:sp>
    </p:spTree>
    <p:extLst>
      <p:ext uri="{BB962C8B-B14F-4D97-AF65-F5344CB8AC3E}">
        <p14:creationId xmlns:p14="http://schemas.microsoft.com/office/powerpoint/2010/main" val="254761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Single image super-resolution (SISR) aims to reconstruct a latent high-resolution (HR) image from its corresponding low-resolution (LR) observation. SISR methods can be mainly divided into two categories: 1. Non-deep models: interpolation-based models, reconstruction-based models, example-based models, and dictionary-based models; 2. Deep models: CNN-based models, GAN-based models and Flow-based models. How to fairly compare the performance of different SISR algorithms remains challenging.</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3</a:t>
            </a:fld>
            <a:endParaRPr lang="zh-CN" altLang="en-US"/>
          </a:p>
        </p:txBody>
      </p:sp>
    </p:spTree>
    <p:extLst>
      <p:ext uri="{BB962C8B-B14F-4D97-AF65-F5344CB8AC3E}">
        <p14:creationId xmlns:p14="http://schemas.microsoft.com/office/powerpoint/2010/main" val="277882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12</a:t>
            </a:fld>
            <a:endParaRPr lang="zh-CN" altLang="en-US"/>
          </a:p>
        </p:txBody>
      </p:sp>
    </p:spTree>
    <p:extLst>
      <p:ext uri="{BB962C8B-B14F-4D97-AF65-F5344CB8AC3E}">
        <p14:creationId xmlns:p14="http://schemas.microsoft.com/office/powerpoint/2010/main" val="109551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(b): </a:t>
            </a:r>
            <a:r>
              <a:rPr lang="en-US" altLang="zh-CN" sz="1800" b="0" dirty="0">
                <a:solidFill>
                  <a:srgbClr val="000000"/>
                </a:solidFill>
                <a:effectLst/>
                <a:latin typeface="NimbusRomNo9L-Regu"/>
              </a:rPr>
              <a:t>W</a:t>
            </a:r>
            <a:r>
              <a:rPr lang="en-US" altLang="zh-CN" sz="1800" dirty="0">
                <a:solidFill>
                  <a:srgbClr val="000000"/>
                </a:solidFill>
                <a:effectLst/>
                <a:latin typeface="NimbusRomNo9L-Regu"/>
              </a:rPr>
              <a:t>hen only the </a:t>
            </a:r>
            <a:r>
              <a:rPr lang="en-US" altLang="zh-CN" sz="2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0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a:t>
            </a:r>
            <a:r>
              <a:rPr lang="en-US" altLang="zh-CN" sz="2000" i="1" dirty="0">
                <a:solidFill>
                  <a:srgbClr val="000000"/>
                </a:solidFill>
                <a:effectLst/>
                <a:latin typeface="CMMI7"/>
              </a:rPr>
              <a:t> </a:t>
            </a:r>
            <a:r>
              <a:rPr lang="en-US" altLang="zh-CN" sz="1800" dirty="0">
                <a:solidFill>
                  <a:srgbClr val="000000"/>
                </a:solidFill>
                <a:effectLst/>
                <a:latin typeface="NimbusRomNo9L-Regu"/>
              </a:rPr>
              <a:t>spectral component is involved in the reconstruction process, almost all the structures are recovered.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NimbusRomNo9L-Regu"/>
              </a:rPr>
              <a:t>As </a:t>
            </a:r>
            <a:r>
              <a:rPr lang="en-US" altLang="zh-CN" sz="1800" i="1" dirty="0">
                <a:solidFill>
                  <a:srgbClr val="000000"/>
                </a:solidFill>
                <a:effectLst/>
                <a:latin typeface="CMMI10"/>
              </a:rPr>
              <a:t>k </a:t>
            </a:r>
            <a:r>
              <a:rPr lang="en-US" altLang="zh-CN" sz="1800" dirty="0">
                <a:solidFill>
                  <a:srgbClr val="000000"/>
                </a:solidFill>
                <a:effectLst/>
                <a:latin typeface="NimbusRomNo9L-Regu"/>
              </a:rPr>
              <a:t>increases, the small textures and details become richer and clearer.</a:t>
            </a:r>
          </a:p>
          <a:p>
            <a:r>
              <a:rPr lang="en-US" altLang="zh-CN" sz="1800" b="1" dirty="0">
                <a:solidFill>
                  <a:srgbClr val="000000"/>
                </a:solidFill>
                <a:effectLst/>
                <a:latin typeface="NimbusRomNo9L-Regu"/>
              </a:rPr>
              <a:t>(f): </a:t>
            </a:r>
            <a:r>
              <a:rPr lang="en-US" altLang="zh-CN" sz="1800" b="0" dirty="0">
                <a:solidFill>
                  <a:srgbClr val="000000"/>
                </a:solidFill>
                <a:effectLst/>
                <a:latin typeface="NimbusRomNo9L-Regu"/>
              </a:rPr>
              <a:t>When </a:t>
            </a:r>
            <a:r>
              <a:rPr lang="en-US" altLang="zh-CN" sz="1800" b="0" i="1" dirty="0">
                <a:solidFill>
                  <a:srgbClr val="000000"/>
                </a:solidFill>
                <a:effectLst/>
                <a:latin typeface="NimbusRomNo9L-Regu"/>
              </a:rPr>
              <a:t>k</a:t>
            </a:r>
            <a:r>
              <a:rPr lang="en-US" altLang="zh-CN" sz="1800" b="0" dirty="0">
                <a:solidFill>
                  <a:srgbClr val="000000"/>
                </a:solidFill>
                <a:effectLst/>
                <a:latin typeface="NimbusRomNo9L-Regu"/>
              </a:rPr>
              <a:t>=16 the reconstructed image is almost equal to the original one, i.e., (a)</a:t>
            </a:r>
            <a:endParaRPr lang="en-US" altLang="zh-CN" sz="1800" b="1" dirty="0">
              <a:solidFill>
                <a:srgbClr val="000000"/>
              </a:solidFill>
              <a:effectLst/>
              <a:latin typeface="NimbusRomNo9L-Regu"/>
            </a:endParaRPr>
          </a:p>
        </p:txBody>
      </p:sp>
      <p:sp>
        <p:nvSpPr>
          <p:cNvPr id="4" name="灯片编号占位符 3"/>
          <p:cNvSpPr>
            <a:spLocks noGrp="1"/>
          </p:cNvSpPr>
          <p:nvPr>
            <p:ph type="sldNum" sz="quarter" idx="5"/>
          </p:nvPr>
        </p:nvSpPr>
        <p:spPr/>
        <p:txBody>
          <a:bodyPr/>
          <a:lstStyle/>
          <a:p>
            <a:fld id="{DBD14680-35DB-4142-A24A-BFAC2D4C79BA}" type="slidenum">
              <a:rPr lang="zh-CN" altLang="en-US" smtClean="0"/>
              <a:t>13</a:t>
            </a:fld>
            <a:endParaRPr lang="zh-CN" altLang="en-US"/>
          </a:p>
        </p:txBody>
      </p:sp>
    </p:spTree>
    <p:extLst>
      <p:ext uri="{BB962C8B-B14F-4D97-AF65-F5344CB8AC3E}">
        <p14:creationId xmlns:p14="http://schemas.microsoft.com/office/powerpoint/2010/main" val="279298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NimbusRomNo9L-Regu"/>
                <a:ea typeface="宋体" panose="02010600030101010101" pitchFamily="2" charset="-122"/>
              </a:rPr>
              <a:t>The difference maps between the </a:t>
            </a:r>
            <a:r>
              <a:rPr lang="en-US" altLang="zh-CN" sz="1800" dirty="0">
                <a:solidFill>
                  <a:srgbClr val="000000"/>
                </a:solidFill>
                <a:effectLst/>
                <a:latin typeface="NimbusRomNo9L-Regu"/>
              </a:rPr>
              <a:t>adjacent reconstruction results. </a:t>
            </a:r>
          </a:p>
          <a:p>
            <a:r>
              <a:rPr lang="en-US" altLang="zh-CN" sz="1800" dirty="0">
                <a:solidFill>
                  <a:srgbClr val="000000"/>
                </a:solidFill>
                <a:effectLst/>
                <a:latin typeface="NimbusRomNo9L-Regu"/>
              </a:rPr>
              <a:t>(a) refers to the difference map between </a:t>
            </a:r>
            <a:r>
              <a:rPr lang="en-US" altLang="zh-CN" sz="2800" dirty="0">
                <a:solidFill>
                  <a:srgbClr val="000000"/>
                </a:solidFill>
                <a:effectLst/>
                <a:latin typeface="NimbusRomNo9L-Regu"/>
              </a:rPr>
              <a:t>reconstruction result (b) and (c) (last slide), and is exactly the reconstruction result by only using the  </a:t>
            </a:r>
            <a:r>
              <a:rPr lang="en-US" altLang="zh-CN" sz="28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2</a:t>
            </a:r>
            <a:r>
              <a:rPr lang="en-US" altLang="zh-CN" sz="28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nd</a:t>
            </a:r>
            <a:r>
              <a:rPr lang="en-US" altLang="zh-CN" sz="2800" i="1" dirty="0">
                <a:solidFill>
                  <a:srgbClr val="000000"/>
                </a:solidFill>
                <a:effectLst/>
                <a:latin typeface="CMMI7"/>
              </a:rPr>
              <a:t> </a:t>
            </a:r>
            <a:r>
              <a:rPr lang="en-US" altLang="zh-CN" sz="2800" i="0" dirty="0">
                <a:solidFill>
                  <a:srgbClr val="000000"/>
                </a:solidFill>
                <a:effectLst/>
                <a:latin typeface="CMMI7"/>
              </a:rPr>
              <a:t>spectral component.</a:t>
            </a:r>
          </a:p>
          <a:p>
            <a:endParaRPr lang="en-US" altLang="zh-CN" sz="2800" dirty="0">
              <a:solidFill>
                <a:srgbClr val="000000"/>
              </a:solidFill>
              <a:effectLst/>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NimbusRomNo9L-Regu"/>
              </a:rPr>
              <a:t>(a)(b)(c) contain some basic contours and edges while (d)(e)(f) only contain some extremely small details. In other words, we can say that the front part of spectral components in the KLT coefficient matrix accounts for the reconstruction of image macro-structures such as the basic contour and main structures while the latter part of spectral components accounts for the reconstruction of image micro-structures such as the small textures and details. </a:t>
            </a:r>
            <a:r>
              <a:rPr lang="en-US" altLang="zh-CN" sz="2800" dirty="0">
                <a:solidFill>
                  <a:srgbClr val="000000"/>
                </a:solidFill>
                <a:effectLst/>
                <a:latin typeface="NimbusRomNo9L-Regu"/>
              </a:rPr>
              <a:t>The distortions on macro-structures (e.g., edges and contours) and micro</a:t>
            </a:r>
            <a:r>
              <a:rPr lang="en-US" altLang="zh-CN" sz="5400" dirty="0">
                <a:solidFill>
                  <a:schemeClr val="tx1"/>
                </a:solidFill>
                <a:effectLst/>
                <a:latin typeface="+mn-lt"/>
              </a:rPr>
              <a:t>-</a:t>
            </a:r>
            <a:r>
              <a:rPr lang="en-US" altLang="zh-CN" sz="2800" dirty="0">
                <a:solidFill>
                  <a:srgbClr val="000000"/>
                </a:solidFill>
                <a:effectLst/>
                <a:latin typeface="NimbusRomNo9L-Regu"/>
              </a:rPr>
              <a:t>structures (e.g., texture and details) are the main factors affecting the visual quality of SISR results. Thus, by specifying different spectral components, KLT provides an effective way to characterize the underlying SISR image distortions from different image components (i.e., macro-structures and micro-structures). </a:t>
            </a:r>
            <a:endParaRPr lang="en-US" altLang="zh-CN" sz="4000" dirty="0"/>
          </a:p>
          <a:p>
            <a:endParaRPr lang="en-US" altLang="zh-CN" sz="2800" dirty="0">
              <a:solidFill>
                <a:srgbClr val="000000"/>
              </a:solidFill>
              <a:effectLst/>
              <a:latin typeface="NimbusRomNo9L-Regu"/>
            </a:endParaRPr>
          </a:p>
          <a:p>
            <a:endParaRPr lang="en-US" altLang="zh-CN" sz="2800" dirty="0"/>
          </a:p>
          <a:p>
            <a:endParaRPr lang="en-US" altLang="zh-CN" sz="2800"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14</a:t>
            </a:fld>
            <a:endParaRPr lang="zh-CN" altLang="en-US"/>
          </a:p>
        </p:txBody>
      </p:sp>
    </p:spTree>
    <p:extLst>
      <p:ext uri="{BB962C8B-B14F-4D97-AF65-F5344CB8AC3E}">
        <p14:creationId xmlns:p14="http://schemas.microsoft.com/office/powerpoint/2010/main" val="2865137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Using the characteristics of different spectral components in KLT coefficient matrix, we propose the KLTSRQA metric. </a:t>
            </a:r>
          </a:p>
          <a:p>
            <a:endParaRPr lang="en-US" altLang="zh-CN" sz="2800" dirty="0"/>
          </a:p>
          <a:p>
            <a:r>
              <a:rPr lang="en-US" altLang="zh-CN" sz="2800" b="1" dirty="0"/>
              <a:t>Test stage: </a:t>
            </a:r>
            <a:r>
              <a:rPr lang="en-US" altLang="zh-CN" sz="2800" dirty="0"/>
              <a:t>The input SISR image is first converted into opponent color space and then perform MSCN[1] operation. The KLT is performed on the MSCN maps using the KLT kernels that have been constructed offline. We estimated AGGD[2] parameters and the energy of KLT coefficients from the KLT coefficient matrix as the image quality aware features.  Finally, we apply </a:t>
            </a:r>
            <a:r>
              <a:rPr lang="en-US" altLang="zh-CN" sz="2800" dirty="0" err="1"/>
              <a:t>SVMrank</a:t>
            </a:r>
            <a:r>
              <a:rPr lang="en-US" altLang="zh-CN" sz="2800" dirty="0"/>
              <a:t>[3] regression model to obtain the final predicted score.</a:t>
            </a:r>
          </a:p>
          <a:p>
            <a:endParaRPr lang="en-US" altLang="zh-CN" sz="2800" dirty="0"/>
          </a:p>
          <a:p>
            <a:r>
              <a:rPr lang="en-US" altLang="zh-CN" sz="2800" b="1" dirty="0"/>
              <a:t>Offline KLT kernel construction: </a:t>
            </a:r>
            <a:r>
              <a:rPr lang="en-US" altLang="zh-CN" sz="2800" b="0" dirty="0"/>
              <a:t>Each pristine image is first converted into opponent color space and then perform MSCN[1] operation. All the MSCN maps are combined together to obtain the KLY kernel. </a:t>
            </a:r>
          </a:p>
          <a:p>
            <a:endParaRPr lang="en-US" altLang="zh-CN" sz="2800" b="1" dirty="0"/>
          </a:p>
          <a:p>
            <a:r>
              <a:rPr lang="en-US" altLang="zh-CN" sz="2800" b="0" dirty="0"/>
              <a:t>Reference</a:t>
            </a:r>
          </a:p>
          <a:p>
            <a:r>
              <a:rPr lang="en-US" altLang="zh-CN" sz="2800" b="0" dirty="0"/>
              <a:t>[1] </a:t>
            </a:r>
            <a:r>
              <a:rPr lang="en-US" altLang="zh-CN" sz="1800" dirty="0">
                <a:solidFill>
                  <a:srgbClr val="000000"/>
                </a:solidFill>
                <a:effectLst/>
                <a:latin typeface="NimbusRomNo9L-Regu"/>
              </a:rPr>
              <a:t>A. Mittal, A. K. Moorthy, and A. C. </a:t>
            </a:r>
            <a:r>
              <a:rPr lang="en-US" altLang="zh-CN" sz="1800" dirty="0" err="1">
                <a:solidFill>
                  <a:srgbClr val="000000"/>
                </a:solidFill>
                <a:effectLst/>
                <a:latin typeface="NimbusRomNo9L-Regu"/>
              </a:rPr>
              <a:t>Bovik</a:t>
            </a:r>
            <a:r>
              <a:rPr lang="en-US" altLang="zh-CN" sz="1800" dirty="0">
                <a:solidFill>
                  <a:srgbClr val="000000"/>
                </a:solidFill>
                <a:effectLst/>
                <a:latin typeface="NimbusRomNo9L-Regu"/>
              </a:rPr>
              <a:t>, “No-reference image quality assessment in the spatial domain,” </a:t>
            </a:r>
            <a:r>
              <a:rPr lang="en-US" altLang="zh-CN" sz="1800" i="1" dirty="0">
                <a:solidFill>
                  <a:srgbClr val="000000"/>
                </a:solidFill>
                <a:effectLst/>
                <a:latin typeface="NimbusRomNo9L-ReguItal"/>
              </a:rPr>
              <a:t>IEEE Transactions on Image Processing</a:t>
            </a:r>
            <a:r>
              <a:rPr lang="en-US" altLang="zh-CN" sz="1800" dirty="0">
                <a:solidFill>
                  <a:srgbClr val="000000"/>
                </a:solidFill>
                <a:effectLst/>
                <a:latin typeface="NimbusRomNo9L-Regu"/>
              </a:rPr>
              <a:t>, vol. 21, no. 12, pp. 4695–4708, 2012. </a:t>
            </a:r>
            <a:endParaRPr lang="en-US" altLang="zh-CN" sz="2800" b="0" dirty="0"/>
          </a:p>
          <a:p>
            <a:r>
              <a:rPr lang="en-US" altLang="zh-CN" sz="2800" b="0" dirty="0"/>
              <a:t>[2] </a:t>
            </a:r>
            <a:r>
              <a:rPr lang="en-US" altLang="zh-CN" sz="1800" dirty="0">
                <a:solidFill>
                  <a:srgbClr val="000000"/>
                </a:solidFill>
                <a:effectLst/>
                <a:latin typeface="NimbusRomNo9L-Regu"/>
              </a:rPr>
              <a:t>K. Sharifi and A. Leon-Garcia, “Estimation of shape parameter for generalized gaussian distributions in </a:t>
            </a:r>
            <a:r>
              <a:rPr lang="en-US" altLang="zh-CN" sz="1800" dirty="0" err="1">
                <a:solidFill>
                  <a:srgbClr val="000000"/>
                </a:solidFill>
                <a:effectLst/>
                <a:latin typeface="NimbusRomNo9L-Regu"/>
              </a:rPr>
              <a:t>subband</a:t>
            </a:r>
            <a:r>
              <a:rPr lang="en-US" altLang="zh-CN" sz="1800" dirty="0">
                <a:solidFill>
                  <a:srgbClr val="000000"/>
                </a:solidFill>
                <a:effectLst/>
                <a:latin typeface="NimbusRomNo9L-Regu"/>
              </a:rPr>
              <a:t> decompositions of video,” </a:t>
            </a:r>
            <a:r>
              <a:rPr lang="en-US" altLang="zh-CN" sz="1800" i="1" dirty="0">
                <a:solidFill>
                  <a:srgbClr val="000000"/>
                </a:solidFill>
                <a:effectLst/>
                <a:latin typeface="NimbusRomNo9L-ReguItal"/>
              </a:rPr>
              <a:t>IEEE Transactions on Circuits and Systems for Video Technology</a:t>
            </a:r>
            <a:r>
              <a:rPr lang="en-US" altLang="zh-CN" sz="1800" dirty="0">
                <a:solidFill>
                  <a:srgbClr val="000000"/>
                </a:solidFill>
                <a:effectLst/>
                <a:latin typeface="NimbusRomNo9L-Regu"/>
              </a:rPr>
              <a:t>, vol. 5, no. 1, pp. 52–56, 1995.</a:t>
            </a:r>
          </a:p>
          <a:p>
            <a:r>
              <a:rPr lang="en-US" altLang="zh-CN" sz="1800" b="0" dirty="0">
                <a:solidFill>
                  <a:srgbClr val="000000"/>
                </a:solidFill>
                <a:effectLst/>
                <a:latin typeface="NimbusRomNo9L-Regu"/>
              </a:rPr>
              <a:t>[3] </a:t>
            </a:r>
            <a:r>
              <a:rPr lang="en-US" altLang="zh-CN" sz="1800" dirty="0">
                <a:solidFill>
                  <a:srgbClr val="000000"/>
                </a:solidFill>
                <a:effectLst/>
                <a:latin typeface="NimbusRomNo9L-Regu"/>
              </a:rPr>
              <a:t>T. </a:t>
            </a:r>
            <a:r>
              <a:rPr lang="en-US" altLang="zh-CN" sz="1800" dirty="0" err="1">
                <a:solidFill>
                  <a:srgbClr val="000000"/>
                </a:solidFill>
                <a:effectLst/>
                <a:latin typeface="NimbusRomNo9L-Regu"/>
              </a:rPr>
              <a:t>Joachims</a:t>
            </a:r>
            <a:r>
              <a:rPr lang="en-US" altLang="zh-CN" sz="1800" dirty="0">
                <a:solidFill>
                  <a:srgbClr val="000000"/>
                </a:solidFill>
                <a:effectLst/>
                <a:latin typeface="NimbusRomNo9L-Regu"/>
              </a:rPr>
              <a:t>, “Training linear </a:t>
            </a:r>
            <a:r>
              <a:rPr lang="en-US" altLang="zh-CN" sz="1800" dirty="0" err="1">
                <a:solidFill>
                  <a:srgbClr val="000000"/>
                </a:solidFill>
                <a:effectLst/>
                <a:latin typeface="NimbusRomNo9L-Regu"/>
              </a:rPr>
              <a:t>svms</a:t>
            </a:r>
            <a:r>
              <a:rPr lang="en-US" altLang="zh-CN" sz="1800" dirty="0">
                <a:solidFill>
                  <a:srgbClr val="000000"/>
                </a:solidFill>
                <a:effectLst/>
                <a:latin typeface="NimbusRomNo9L-Regu"/>
              </a:rPr>
              <a:t> in linear time,” </a:t>
            </a:r>
            <a:r>
              <a:rPr lang="en-US" altLang="zh-CN" sz="1800" i="1" dirty="0">
                <a:solidFill>
                  <a:srgbClr val="000000"/>
                </a:solidFill>
                <a:effectLst/>
                <a:latin typeface="NimbusRomNo9L-ReguItal"/>
              </a:rPr>
              <a:t>ACM SIGKDD International Conference on Knowledge Discovery and Data Mining</a:t>
            </a:r>
            <a:r>
              <a:rPr lang="en-US" altLang="zh-CN" sz="1800" dirty="0">
                <a:solidFill>
                  <a:srgbClr val="000000"/>
                </a:solidFill>
                <a:effectLst/>
                <a:latin typeface="NimbusRomNo9L-Regu"/>
              </a:rPr>
              <a:t>, 2006.</a:t>
            </a:r>
            <a:endParaRPr lang="en-US" altLang="zh-CN" sz="2800" b="0"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15</a:t>
            </a:fld>
            <a:endParaRPr lang="zh-CN" altLang="en-US"/>
          </a:p>
        </p:txBody>
      </p:sp>
    </p:spTree>
    <p:extLst>
      <p:ext uri="{BB962C8B-B14F-4D97-AF65-F5344CB8AC3E}">
        <p14:creationId xmlns:p14="http://schemas.microsoft.com/office/powerpoint/2010/main" val="7198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t>MSCN</a:t>
            </a:r>
            <a:r>
              <a:rPr lang="en-US" altLang="zh-CN" sz="4000" b="0" dirty="0"/>
              <a:t>: </a:t>
            </a:r>
            <a:r>
              <a:rPr lang="en-US" altLang="zh-CN" sz="2800" dirty="0">
                <a:solidFill>
                  <a:srgbClr val="000000"/>
                </a:solidFill>
                <a:effectLst/>
                <a:latin typeface="NimbusRomNo9L-Regu"/>
              </a:rPr>
              <a:t>A. Mittal, A. K. Moorthy, and A. C. </a:t>
            </a:r>
            <a:r>
              <a:rPr lang="en-US" altLang="zh-CN" sz="2800" dirty="0" err="1">
                <a:solidFill>
                  <a:srgbClr val="000000"/>
                </a:solidFill>
                <a:effectLst/>
                <a:latin typeface="NimbusRomNo9L-Regu"/>
              </a:rPr>
              <a:t>Bovik</a:t>
            </a:r>
            <a:r>
              <a:rPr lang="en-US" altLang="zh-CN" sz="2800" dirty="0">
                <a:solidFill>
                  <a:srgbClr val="000000"/>
                </a:solidFill>
                <a:effectLst/>
                <a:latin typeface="NimbusRomNo9L-Regu"/>
              </a:rPr>
              <a:t>, “No-reference image quality assessment in the spatial domain,” </a:t>
            </a:r>
            <a:r>
              <a:rPr lang="en-US" altLang="zh-CN" sz="2800" i="1" dirty="0">
                <a:solidFill>
                  <a:srgbClr val="000000"/>
                </a:solidFill>
                <a:effectLst/>
                <a:latin typeface="NimbusRomNo9L-ReguItal"/>
              </a:rPr>
              <a:t>IEEE Transactions on Image Processing</a:t>
            </a:r>
            <a:r>
              <a:rPr lang="en-US" altLang="zh-CN" sz="2800" dirty="0">
                <a:solidFill>
                  <a:srgbClr val="000000"/>
                </a:solidFill>
                <a:effectLst/>
                <a:latin typeface="NimbusRomNo9L-Regu"/>
              </a:rPr>
              <a:t>, vol. 21, no. 12, pp. 4695–4708, 2012. </a:t>
            </a:r>
            <a:endParaRPr lang="en-US" altLang="zh-CN" sz="4000" b="0" dirty="0"/>
          </a:p>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16</a:t>
            </a:fld>
            <a:endParaRPr lang="zh-CN" altLang="en-US"/>
          </a:p>
        </p:txBody>
      </p:sp>
    </p:spTree>
    <p:extLst>
      <p:ext uri="{BB962C8B-B14F-4D97-AF65-F5344CB8AC3E}">
        <p14:creationId xmlns:p14="http://schemas.microsoft.com/office/powerpoint/2010/main" val="478591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0" dirty="0">
                <a:solidFill>
                  <a:schemeClr val="bg2">
                    <a:lumMod val="25000"/>
                  </a:schemeClr>
                </a:solidFill>
                <a:latin typeface="Calibri" panose="020F0502020204030204" pitchFamily="34" charset="0"/>
                <a:cs typeface="Calibri" panose="020F0502020204030204" pitchFamily="34" charset="0"/>
              </a:rPr>
              <a:t>moment-matching-based approach: </a:t>
            </a:r>
            <a:r>
              <a:rPr lang="en-US" altLang="zh-CN" sz="1800" dirty="0">
                <a:solidFill>
                  <a:srgbClr val="000000"/>
                </a:solidFill>
                <a:effectLst/>
                <a:latin typeface="NimbusRomNo9L-Regu"/>
              </a:rPr>
              <a:t>N. </a:t>
            </a:r>
            <a:r>
              <a:rPr lang="en-US" altLang="zh-CN" sz="1800" dirty="0" err="1">
                <a:solidFill>
                  <a:srgbClr val="000000"/>
                </a:solidFill>
                <a:effectLst/>
                <a:latin typeface="NimbusRomNo9L-Regu"/>
              </a:rPr>
              <a:t>Lasmar</a:t>
            </a:r>
            <a:r>
              <a:rPr lang="en-US" altLang="zh-CN" sz="1800" dirty="0">
                <a:solidFill>
                  <a:srgbClr val="000000"/>
                </a:solidFill>
                <a:effectLst/>
                <a:latin typeface="NimbusRomNo9L-Regu"/>
              </a:rPr>
              <a:t>, Y. </a:t>
            </a:r>
            <a:r>
              <a:rPr lang="en-US" altLang="zh-CN" sz="1800" dirty="0" err="1">
                <a:solidFill>
                  <a:srgbClr val="000000"/>
                </a:solidFill>
                <a:effectLst/>
                <a:latin typeface="NimbusRomNo9L-Regu"/>
              </a:rPr>
              <a:t>Stitou</a:t>
            </a:r>
            <a:r>
              <a:rPr lang="en-US" altLang="zh-CN" sz="1800" dirty="0">
                <a:solidFill>
                  <a:srgbClr val="000000"/>
                </a:solidFill>
                <a:effectLst/>
                <a:latin typeface="NimbusRomNo9L-Regu"/>
              </a:rPr>
              <a:t>, and Y. </a:t>
            </a:r>
            <a:r>
              <a:rPr lang="en-US" altLang="zh-CN" sz="1800" dirty="0" err="1">
                <a:solidFill>
                  <a:srgbClr val="000000"/>
                </a:solidFill>
                <a:effectLst/>
                <a:latin typeface="NimbusRomNo9L-Regu"/>
              </a:rPr>
              <a:t>Berthoumieu</a:t>
            </a:r>
            <a:r>
              <a:rPr lang="en-US" altLang="zh-CN" sz="1800" dirty="0">
                <a:solidFill>
                  <a:srgbClr val="000000"/>
                </a:solidFill>
                <a:effectLst/>
                <a:latin typeface="NimbusRomNo9L-Regu"/>
              </a:rPr>
              <a:t>, “Multiscale skewed heavy tailed model for texture analysis,” in </a:t>
            </a:r>
            <a:r>
              <a:rPr lang="en-US" altLang="zh-CN" sz="1800" i="1" dirty="0">
                <a:solidFill>
                  <a:srgbClr val="000000"/>
                </a:solidFill>
                <a:effectLst/>
                <a:latin typeface="NimbusRomNo9L-ReguItal"/>
              </a:rPr>
              <a:t>2009 16th IEEE International Conference on Image Processing (ICIP)</a:t>
            </a:r>
            <a:r>
              <a:rPr lang="en-US" altLang="zh-CN" sz="1800" dirty="0">
                <a:solidFill>
                  <a:srgbClr val="000000"/>
                </a:solidFill>
                <a:effectLst/>
                <a:latin typeface="NimbusRomNo9L-Regu"/>
              </a:rPr>
              <a:t>, 2009, pp. 2281–2284</a:t>
            </a:r>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17</a:t>
            </a:fld>
            <a:endParaRPr lang="zh-CN" altLang="en-US"/>
          </a:p>
        </p:txBody>
      </p:sp>
    </p:spTree>
    <p:extLst>
      <p:ext uri="{BB962C8B-B14F-4D97-AF65-F5344CB8AC3E}">
        <p14:creationId xmlns:p14="http://schemas.microsoft.com/office/powerpoint/2010/main" val="4129398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err="1">
                <a:solidFill>
                  <a:srgbClr val="000000"/>
                </a:solidFill>
                <a:effectLst/>
                <a:latin typeface="NimbusRomNo9L-Regu"/>
              </a:rPr>
              <a:t>SVMrank</a:t>
            </a:r>
            <a:r>
              <a:rPr lang="en-US" altLang="zh-CN" sz="2800" b="0" dirty="0">
                <a:solidFill>
                  <a:srgbClr val="000000"/>
                </a:solidFill>
                <a:effectLst/>
                <a:latin typeface="NimbusRomNo9L-Regu"/>
              </a:rPr>
              <a:t>: </a:t>
            </a:r>
            <a:r>
              <a:rPr lang="en-US" altLang="zh-CN" sz="2800" dirty="0">
                <a:solidFill>
                  <a:srgbClr val="000000"/>
                </a:solidFill>
                <a:effectLst/>
                <a:latin typeface="NimbusRomNo9L-Regu"/>
              </a:rPr>
              <a:t>T. </a:t>
            </a:r>
            <a:r>
              <a:rPr lang="en-US" altLang="zh-CN" sz="2800" dirty="0" err="1">
                <a:solidFill>
                  <a:srgbClr val="000000"/>
                </a:solidFill>
                <a:effectLst/>
                <a:latin typeface="NimbusRomNo9L-Regu"/>
              </a:rPr>
              <a:t>Joachims</a:t>
            </a:r>
            <a:r>
              <a:rPr lang="en-US" altLang="zh-CN" sz="2800" dirty="0">
                <a:solidFill>
                  <a:srgbClr val="000000"/>
                </a:solidFill>
                <a:effectLst/>
                <a:latin typeface="NimbusRomNo9L-Regu"/>
              </a:rPr>
              <a:t>, “Training linear </a:t>
            </a:r>
            <a:r>
              <a:rPr lang="en-US" altLang="zh-CN" sz="2800" dirty="0" err="1">
                <a:solidFill>
                  <a:srgbClr val="000000"/>
                </a:solidFill>
                <a:effectLst/>
                <a:latin typeface="NimbusRomNo9L-Regu"/>
              </a:rPr>
              <a:t>svms</a:t>
            </a:r>
            <a:r>
              <a:rPr lang="en-US" altLang="zh-CN" sz="2800" dirty="0">
                <a:solidFill>
                  <a:srgbClr val="000000"/>
                </a:solidFill>
                <a:effectLst/>
                <a:latin typeface="NimbusRomNo9L-Regu"/>
              </a:rPr>
              <a:t> in linear time,” </a:t>
            </a:r>
            <a:r>
              <a:rPr lang="en-US" altLang="zh-CN" sz="2800" i="1" dirty="0">
                <a:solidFill>
                  <a:srgbClr val="000000"/>
                </a:solidFill>
                <a:effectLst/>
                <a:latin typeface="NimbusRomNo9L-ReguItal"/>
              </a:rPr>
              <a:t>ACM SIGKDD International Conference on Knowledge Discovery and Data Mining</a:t>
            </a:r>
            <a:r>
              <a:rPr lang="en-US" altLang="zh-CN" sz="2800" dirty="0">
                <a:solidFill>
                  <a:srgbClr val="000000"/>
                </a:solidFill>
                <a:effectLst/>
                <a:latin typeface="NimbusRomNo9L-Regu"/>
              </a:rPr>
              <a:t>, 2006.</a:t>
            </a:r>
            <a:endParaRPr lang="en-US" altLang="zh-CN" sz="4000" b="0" dirty="0"/>
          </a:p>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18</a:t>
            </a:fld>
            <a:endParaRPr lang="zh-CN" altLang="en-US"/>
          </a:p>
        </p:txBody>
      </p:sp>
    </p:spTree>
    <p:extLst>
      <p:ext uri="{BB962C8B-B14F-4D97-AF65-F5344CB8AC3E}">
        <p14:creationId xmlns:p14="http://schemas.microsoft.com/office/powerpoint/2010/main" val="425587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19</a:t>
            </a:fld>
            <a:endParaRPr lang="zh-CN" altLang="en-US"/>
          </a:p>
        </p:txBody>
      </p:sp>
    </p:spTree>
    <p:extLst>
      <p:ext uri="{BB962C8B-B14F-4D97-AF65-F5344CB8AC3E}">
        <p14:creationId xmlns:p14="http://schemas.microsoft.com/office/powerpoint/2010/main" val="4104855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20</a:t>
            </a:fld>
            <a:endParaRPr lang="zh-CN" altLang="en-US"/>
          </a:p>
        </p:txBody>
      </p:sp>
    </p:spTree>
    <p:extLst>
      <p:ext uri="{BB962C8B-B14F-4D97-AF65-F5344CB8AC3E}">
        <p14:creationId xmlns:p14="http://schemas.microsoft.com/office/powerpoint/2010/main" val="2412717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dirty="0"/>
              <a:t>“All” column is the SR image number weighted value. LR2: 600 SR images, LR3: 540 SR images, LR4: 480 SR images.</a:t>
            </a:r>
          </a:p>
        </p:txBody>
      </p:sp>
      <p:sp>
        <p:nvSpPr>
          <p:cNvPr id="4" name="灯片编号占位符 3"/>
          <p:cNvSpPr>
            <a:spLocks noGrp="1"/>
          </p:cNvSpPr>
          <p:nvPr>
            <p:ph type="sldNum" sz="quarter" idx="5"/>
          </p:nvPr>
        </p:nvSpPr>
        <p:spPr/>
        <p:txBody>
          <a:bodyPr/>
          <a:lstStyle/>
          <a:p>
            <a:fld id="{DBD14680-35DB-4142-A24A-BFAC2D4C79BA}" type="slidenum">
              <a:rPr lang="zh-CN" altLang="en-US" smtClean="0"/>
              <a:t>21</a:t>
            </a:fld>
            <a:endParaRPr lang="zh-CN" altLang="en-US"/>
          </a:p>
        </p:txBody>
      </p:sp>
    </p:spTree>
    <p:extLst>
      <p:ext uri="{BB962C8B-B14F-4D97-AF65-F5344CB8AC3E}">
        <p14:creationId xmlns:p14="http://schemas.microsoft.com/office/powerpoint/2010/main" val="366832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key</a:t>
            </a:r>
            <a:r>
              <a:rPr lang="zh-CN" altLang="en-US" dirty="0"/>
              <a:t> </a:t>
            </a:r>
            <a:r>
              <a:rPr lang="en-US" altLang="zh-CN" dirty="0"/>
              <a:t>factor</a:t>
            </a:r>
            <a:r>
              <a:rPr lang="zh-CN" altLang="en-US" dirty="0"/>
              <a:t> </a:t>
            </a:r>
            <a:r>
              <a:rPr lang="en-US" altLang="zh-CN" dirty="0"/>
              <a:t>that</a:t>
            </a:r>
            <a:r>
              <a:rPr lang="zh-CN" altLang="en-US" dirty="0"/>
              <a:t> </a:t>
            </a:r>
            <a:r>
              <a:rPr lang="en-US" altLang="zh-CN" dirty="0"/>
              <a:t>distinguishes</a:t>
            </a:r>
            <a:r>
              <a:rPr lang="zh-CN" altLang="en-US" dirty="0"/>
              <a:t> </a:t>
            </a:r>
            <a:r>
              <a:rPr lang="en-US" altLang="zh-CN" dirty="0"/>
              <a:t>the</a:t>
            </a:r>
            <a:r>
              <a:rPr lang="zh-CN" altLang="en-US" dirty="0"/>
              <a:t> </a:t>
            </a:r>
            <a:r>
              <a:rPr lang="en-US" altLang="zh-CN" dirty="0"/>
              <a:t>real-world</a:t>
            </a:r>
            <a:r>
              <a:rPr lang="zh-CN" altLang="en-US" dirty="0"/>
              <a:t> </a:t>
            </a:r>
            <a:r>
              <a:rPr lang="en-US" altLang="zh-CN" dirty="0"/>
              <a:t>and</a:t>
            </a:r>
            <a:r>
              <a:rPr lang="zh-CN" altLang="en-US" dirty="0"/>
              <a:t> </a:t>
            </a:r>
            <a:r>
              <a:rPr lang="en-US" altLang="zh-CN" dirty="0"/>
              <a:t>synthetic</a:t>
            </a:r>
            <a:r>
              <a:rPr lang="zh-CN" altLang="en-US" dirty="0"/>
              <a:t> </a:t>
            </a:r>
            <a:r>
              <a:rPr lang="en-US" altLang="zh-CN" dirty="0"/>
              <a:t>SISR datasets is the way to obtain the LR image. In the past, researchers apply simple down sampling on the HR observation to obtain the synthetic LR counterpart. Nowadays, some researchers try to acquire real-world LR images. Cai et al [1] apply two DSLR camera (i.e., Nikon D810 and Canon 5D3) to capture various scenes in real world. Both the HR and LR images are captured by adjusting focal length at the same scene. The distortions in the real-world LR images are more complicated. How would the SISR models perform on real-world LR images? Can IQA metrics accurately assess the SISR image quality?</a:t>
            </a:r>
            <a:r>
              <a:rPr lang="zh-CN" altLang="en-US" dirty="0"/>
              <a:t> </a:t>
            </a:r>
            <a:r>
              <a:rPr lang="en-US" altLang="zh-CN" dirty="0"/>
              <a:t>So far, the lack of comprehensive human subjective study on large-scale real-world SISR datasets and accurate objective SISR quality assessment metrics makes it unreliable to truly understand the performance of different SISR algorithms. We try to solve it in this work from two aspects. </a:t>
            </a:r>
            <a:r>
              <a:rPr lang="en-US" altLang="zh-CN" sz="1800" dirty="0">
                <a:solidFill>
                  <a:srgbClr val="000000"/>
                </a:solidFill>
                <a:effectLst/>
                <a:latin typeface="NimbusRomNo9L-Regu"/>
              </a:rPr>
              <a:t>We firstly construct a real-world SISR quality dataset (</a:t>
            </a:r>
            <a:r>
              <a:rPr lang="en-US" altLang="zh-CN" sz="1800" i="1" dirty="0" err="1">
                <a:solidFill>
                  <a:srgbClr val="000000"/>
                </a:solidFill>
                <a:effectLst/>
                <a:latin typeface="NimbusRomNo9L-ReguItal"/>
              </a:rPr>
              <a:t>RealSRQ</a:t>
            </a:r>
            <a:r>
              <a:rPr lang="en-US" altLang="zh-CN" sz="1800" dirty="0">
                <a:solidFill>
                  <a:srgbClr val="000000"/>
                </a:solidFill>
                <a:effectLst/>
                <a:latin typeface="NimbusRomNo9L-Regu"/>
              </a:rPr>
              <a:t>) with comparative human subjective studies to compare the performance of several representative SISR algorithms. </a:t>
            </a:r>
            <a:r>
              <a:rPr lang="en-US" altLang="zh-CN" sz="1800" dirty="0">
                <a:solidFill>
                  <a:srgbClr val="000000"/>
                </a:solidFill>
                <a:effectLst/>
                <a:latin typeface="NimbusRomNo9L-Regu"/>
                <a:ea typeface="宋体" panose="02010600030101010101" pitchFamily="2" charset="-122"/>
              </a:rPr>
              <a:t>Then, we propose a </a:t>
            </a:r>
            <a:r>
              <a:rPr lang="en-US" altLang="zh-CN" sz="1800" dirty="0">
                <a:solidFill>
                  <a:srgbClr val="000000"/>
                </a:solidFill>
                <a:effectLst/>
                <a:latin typeface="NimbusRomNo9L-Regu"/>
              </a:rPr>
              <a:t>new objective metric, i.e., </a:t>
            </a:r>
            <a:r>
              <a:rPr lang="en-US" altLang="zh-CN" sz="1800" i="1" dirty="0">
                <a:solidFill>
                  <a:srgbClr val="000000"/>
                </a:solidFill>
                <a:effectLst/>
                <a:latin typeface="NimbusRomNo9L-ReguItal"/>
              </a:rPr>
              <a:t>KLTSRQA</a:t>
            </a:r>
            <a:r>
              <a:rPr lang="en-US" altLang="zh-CN" sz="1800" dirty="0">
                <a:solidFill>
                  <a:srgbClr val="000000"/>
                </a:solidFill>
                <a:effectLst/>
                <a:latin typeface="NimbusRomNo9L-Regu"/>
              </a:rPr>
              <a:t>, based on the </a:t>
            </a:r>
            <a:r>
              <a:rPr lang="en-US" altLang="zh-CN" sz="1800" dirty="0" err="1">
                <a:solidFill>
                  <a:srgbClr val="000000"/>
                </a:solidFill>
                <a:effectLst/>
                <a:latin typeface="NimbusRomNo9L-Regu"/>
              </a:rPr>
              <a:t>Karhunen</a:t>
            </a:r>
            <a:r>
              <a:rPr lang="en-US" altLang="zh-CN" sz="2800" dirty="0">
                <a:solidFill>
                  <a:schemeClr val="tx1"/>
                </a:solidFill>
                <a:effectLst/>
                <a:latin typeface="+mn-lt"/>
              </a:rPr>
              <a:t> </a:t>
            </a:r>
            <a:r>
              <a:rPr lang="en-US" altLang="zh-CN" sz="1800" dirty="0" err="1">
                <a:solidFill>
                  <a:srgbClr val="000000"/>
                </a:solidFill>
                <a:effectLst/>
                <a:latin typeface="NimbusRomNo9L-Regu"/>
              </a:rPr>
              <a:t>Loeve</a:t>
            </a:r>
            <a:r>
              <a:rPr lang="en-US" altLang="zh-CN" sz="1800" dirty="0">
                <a:solidFill>
                  <a:srgbClr val="000000"/>
                </a:solidFill>
                <a:effectLst/>
                <a:latin typeface="NimbusRomNo9L-Regu"/>
              </a:rPr>
              <a:t> Transform (KLT) to evaluate the quality of SISR images in a no-reference (NR) manner.</a:t>
            </a:r>
            <a:endParaRPr lang="en-US" altLang="zh-CN" dirty="0"/>
          </a:p>
          <a:p>
            <a:endParaRPr lang="en-US" altLang="zh-CN" dirty="0"/>
          </a:p>
          <a:p>
            <a:r>
              <a:rPr lang="en-US" altLang="zh-CN" dirty="0"/>
              <a:t>Reference</a:t>
            </a:r>
          </a:p>
          <a:p>
            <a:r>
              <a:rPr lang="en-US" altLang="zh-CN" dirty="0"/>
              <a:t>[1] </a:t>
            </a:r>
            <a:r>
              <a:rPr lang="en-US" altLang="zh-CN" sz="1800" dirty="0">
                <a:solidFill>
                  <a:srgbClr val="000000"/>
                </a:solidFill>
                <a:effectLst/>
                <a:latin typeface="NimbusRomNo9L-Regu"/>
              </a:rPr>
              <a:t>J. Cai, H. Zeng, H. Yong, Z. Cao, and L. Zhang, “Toward real</a:t>
            </a:r>
            <a:r>
              <a:rPr lang="en-US" altLang="zh-CN" sz="1200" dirty="0">
                <a:solidFill>
                  <a:schemeClr val="tx1"/>
                </a:solidFill>
                <a:effectLst/>
                <a:latin typeface="+mn-lt"/>
              </a:rPr>
              <a:t> </a:t>
            </a:r>
            <a:r>
              <a:rPr lang="en-US" altLang="zh-CN" sz="1800" dirty="0">
                <a:solidFill>
                  <a:srgbClr val="000000"/>
                </a:solidFill>
                <a:effectLst/>
                <a:latin typeface="NimbusRomNo9L-Regu"/>
              </a:rPr>
              <a:t>world single image super-resolution: A new benchmark and a new model,” in </a:t>
            </a:r>
            <a:r>
              <a:rPr lang="en-US" altLang="zh-CN" sz="1800" i="1" dirty="0">
                <a:solidFill>
                  <a:srgbClr val="000000"/>
                </a:solidFill>
                <a:effectLst/>
                <a:latin typeface="NimbusRomNo9L-ReguItal"/>
              </a:rPr>
              <a:t>2019 IEEE/CVF International Conference on Computer Vision (ICCV)</a:t>
            </a:r>
            <a:r>
              <a:rPr lang="en-US" altLang="zh-CN" sz="1800" dirty="0">
                <a:solidFill>
                  <a:srgbClr val="000000"/>
                </a:solidFill>
                <a:effectLst/>
                <a:latin typeface="NimbusRomNo9L-Regu"/>
              </a:rPr>
              <a:t>, 2019, pp. 3086–3095. </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4</a:t>
            </a:fld>
            <a:endParaRPr lang="zh-CN" altLang="en-US"/>
          </a:p>
        </p:txBody>
      </p:sp>
    </p:spTree>
    <p:extLst>
      <p:ext uri="{BB962C8B-B14F-4D97-AF65-F5344CB8AC3E}">
        <p14:creationId xmlns:p14="http://schemas.microsoft.com/office/powerpoint/2010/main" val="3004236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22</a:t>
            </a:fld>
            <a:endParaRPr lang="zh-CN" altLang="en-US"/>
          </a:p>
        </p:txBody>
      </p:sp>
    </p:spTree>
    <p:extLst>
      <p:ext uri="{BB962C8B-B14F-4D97-AF65-F5344CB8AC3E}">
        <p14:creationId xmlns:p14="http://schemas.microsoft.com/office/powerpoint/2010/main" val="306409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NimbusRomNo9L-Regu"/>
                <a:ea typeface="宋体" panose="02010600030101010101" pitchFamily="2" charset="-122"/>
              </a:rPr>
              <a:t>The value 1/-1 indicates that row </a:t>
            </a:r>
            <a:r>
              <a:rPr lang="en-US" altLang="zh-CN" sz="1800" dirty="0">
                <a:solidFill>
                  <a:srgbClr val="000000"/>
                </a:solidFill>
                <a:effectLst/>
                <a:latin typeface="NimbusRomNo9L-Regu"/>
              </a:rPr>
              <a:t>algorithms perform statistically better/worse than the column algorithms while the value 0 indicates that row algorithms perform statistically competitive with the column algorithms. It can be observed that KLTSRQA outperforms all the other metrics.</a:t>
            </a:r>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23</a:t>
            </a:fld>
            <a:endParaRPr lang="zh-CN" altLang="en-US"/>
          </a:p>
        </p:txBody>
      </p:sp>
    </p:spTree>
    <p:extLst>
      <p:ext uri="{BB962C8B-B14F-4D97-AF65-F5344CB8AC3E}">
        <p14:creationId xmlns:p14="http://schemas.microsoft.com/office/powerpoint/2010/main" val="378447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1" dirty="0"/>
              <a:t>QADS: </a:t>
            </a:r>
            <a:r>
              <a:rPr lang="en-US" altLang="zh-CN" sz="1800" dirty="0">
                <a:solidFill>
                  <a:srgbClr val="000000"/>
                </a:solidFill>
                <a:effectLst/>
                <a:latin typeface="NimbusRomNo9L-Regu"/>
              </a:rPr>
              <a:t>F. Zhou, R. Yao, B. Liu, and G. </a:t>
            </a:r>
            <a:r>
              <a:rPr lang="en-US" altLang="zh-CN" sz="1800" dirty="0" err="1">
                <a:solidFill>
                  <a:srgbClr val="000000"/>
                </a:solidFill>
                <a:effectLst/>
                <a:latin typeface="NimbusRomNo9L-Regu"/>
              </a:rPr>
              <a:t>Qiu</a:t>
            </a:r>
            <a:r>
              <a:rPr lang="en-US" altLang="zh-CN" sz="1800" dirty="0">
                <a:solidFill>
                  <a:srgbClr val="000000"/>
                </a:solidFill>
                <a:effectLst/>
                <a:latin typeface="NimbusRomNo9L-Regu"/>
              </a:rPr>
              <a:t>, “Visual quality assessment for super-resolved images: Database and method,” </a:t>
            </a:r>
            <a:r>
              <a:rPr lang="en-US" altLang="zh-CN" sz="1800" i="1" dirty="0">
                <a:solidFill>
                  <a:srgbClr val="000000"/>
                </a:solidFill>
                <a:effectLst/>
                <a:latin typeface="NimbusRomNo9L-ReguItal"/>
              </a:rPr>
              <a:t>IEEE Transactions on Image Processing</a:t>
            </a:r>
            <a:r>
              <a:rPr lang="en-US" altLang="zh-CN" sz="1800" dirty="0">
                <a:solidFill>
                  <a:srgbClr val="000000"/>
                </a:solidFill>
                <a:effectLst/>
                <a:latin typeface="NimbusRomNo9L-Regu"/>
              </a:rPr>
              <a:t>, vol. 28, no. 7, pp. 3528–3541, 2019.</a:t>
            </a:r>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24</a:t>
            </a:fld>
            <a:endParaRPr lang="zh-CN" altLang="en-US"/>
          </a:p>
        </p:txBody>
      </p:sp>
    </p:spTree>
    <p:extLst>
      <p:ext uri="{BB962C8B-B14F-4D97-AF65-F5344CB8AC3E}">
        <p14:creationId xmlns:p14="http://schemas.microsoft.com/office/powerpoint/2010/main" val="1191477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25</a:t>
            </a:fld>
            <a:endParaRPr lang="zh-CN" altLang="en-US"/>
          </a:p>
        </p:txBody>
      </p:sp>
    </p:spTree>
    <p:extLst>
      <p:ext uri="{BB962C8B-B14F-4D97-AF65-F5344CB8AC3E}">
        <p14:creationId xmlns:p14="http://schemas.microsoft.com/office/powerpoint/2010/main" val="3963621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26</a:t>
            </a:fld>
            <a:endParaRPr lang="zh-CN" altLang="en-US"/>
          </a:p>
        </p:txBody>
      </p:sp>
    </p:spTree>
    <p:extLst>
      <p:ext uri="{BB962C8B-B14F-4D97-AF65-F5344CB8AC3E}">
        <p14:creationId xmlns:p14="http://schemas.microsoft.com/office/powerpoint/2010/main" val="3287145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27</a:t>
            </a:fld>
            <a:endParaRPr lang="zh-CN" altLang="en-US"/>
          </a:p>
        </p:txBody>
      </p:sp>
    </p:spTree>
    <p:extLst>
      <p:ext uri="{BB962C8B-B14F-4D97-AF65-F5344CB8AC3E}">
        <p14:creationId xmlns:p14="http://schemas.microsoft.com/office/powerpoint/2010/main" val="322418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NimbusRomNo9L-Regu"/>
              </a:rPr>
              <a:t>In this work, the real</a:t>
            </a:r>
            <a:r>
              <a:rPr lang="en-US" altLang="zh-CN" sz="1200" dirty="0">
                <a:solidFill>
                  <a:schemeClr val="tx1"/>
                </a:solidFill>
                <a:effectLst/>
                <a:latin typeface="+mn-lt"/>
              </a:rPr>
              <a:t>-</a:t>
            </a:r>
            <a:r>
              <a:rPr lang="en-US" altLang="zh-CN" sz="1800" dirty="0">
                <a:solidFill>
                  <a:srgbClr val="000000"/>
                </a:solidFill>
                <a:effectLst/>
                <a:latin typeface="NimbusRomNo9L-Regu"/>
              </a:rPr>
              <a:t>world LR images are collected either from the </a:t>
            </a:r>
            <a:r>
              <a:rPr lang="en-US" altLang="zh-CN" sz="1800" dirty="0" err="1">
                <a:solidFill>
                  <a:srgbClr val="000000"/>
                </a:solidFill>
                <a:effectLst/>
                <a:latin typeface="NimbusRomNo9L-Regu"/>
              </a:rPr>
              <a:t>RealSR</a:t>
            </a:r>
            <a:r>
              <a:rPr lang="en-US" altLang="zh-CN" sz="1800" dirty="0">
                <a:solidFill>
                  <a:srgbClr val="000000"/>
                </a:solidFill>
                <a:effectLst/>
                <a:latin typeface="NimbusRomNo9L-Regu"/>
              </a:rPr>
              <a:t> dataset [</a:t>
            </a:r>
            <a:r>
              <a:rPr lang="en-US" altLang="zh-CN" sz="1800" dirty="0">
                <a:solidFill>
                  <a:srgbClr val="00FF00"/>
                </a:solidFill>
                <a:effectLst/>
                <a:latin typeface="NimbusRomNo9L-Regu"/>
              </a:rPr>
              <a:t>1</a:t>
            </a:r>
            <a:r>
              <a:rPr lang="en-US" altLang="zh-CN" sz="1800" dirty="0">
                <a:solidFill>
                  <a:srgbClr val="000000"/>
                </a:solidFill>
                <a:effectLst/>
                <a:latin typeface="NimbusRomNo9L-Regu"/>
              </a:rPr>
              <a:t>] (53) or captured by ourselves (7) following the same method in [</a:t>
            </a:r>
            <a:r>
              <a:rPr lang="en-US" altLang="zh-CN" sz="1800" dirty="0">
                <a:solidFill>
                  <a:srgbClr val="00FF00"/>
                </a:solidFill>
                <a:effectLst/>
                <a:latin typeface="NimbusRomNo9L-Regu"/>
              </a:rPr>
              <a:t>1</a:t>
            </a:r>
            <a:r>
              <a:rPr lang="en-US" altLang="zh-CN" sz="1800" dirty="0">
                <a:solidFill>
                  <a:srgbClr val="000000"/>
                </a:solidFill>
                <a:effectLst/>
                <a:latin typeface="NimbusRomNo9L-Regu"/>
              </a:rPr>
              <a:t>], </a:t>
            </a:r>
            <a:endParaRPr lang="en-US" altLang="zh-CN" dirty="0"/>
          </a:p>
          <a:p>
            <a:r>
              <a:rPr lang="en-US" altLang="zh-CN" sz="1800" dirty="0">
                <a:solidFill>
                  <a:srgbClr val="000000"/>
                </a:solidFill>
                <a:effectLst/>
                <a:latin typeface="NimbusRomNo9L-Regu"/>
              </a:rPr>
              <a:t>i.e., adjust the focal length of a fixed DSLR camera (</a:t>
            </a:r>
            <a:r>
              <a:rPr lang="en-US" altLang="zh-CN" sz="1800" i="0" dirty="0">
                <a:solidFill>
                  <a:srgbClr val="000000"/>
                </a:solidFill>
                <a:effectLst/>
                <a:latin typeface="NimbusRomNo9L-ReguItal"/>
              </a:rPr>
              <a:t>i.e.</a:t>
            </a:r>
            <a:r>
              <a:rPr lang="en-US" altLang="zh-CN" sz="1800" i="0" dirty="0">
                <a:solidFill>
                  <a:srgbClr val="000000"/>
                </a:solidFill>
                <a:effectLst/>
                <a:latin typeface="NimbusRomNo9L-Regu"/>
              </a:rPr>
              <a:t>, </a:t>
            </a:r>
            <a:r>
              <a:rPr lang="en-US" altLang="zh-CN" sz="1800" dirty="0">
                <a:solidFill>
                  <a:srgbClr val="000000"/>
                </a:solidFill>
                <a:effectLst/>
                <a:latin typeface="NimbusRomNo9L-Regu"/>
              </a:rPr>
              <a:t>Canon 5D3). For each scene, images are taken using four focal lengths: 105mm, 50mm, 35mm, and 28mm. Images taken by the largest focal length are used to generate the HR images, and images taken by the other three focal lengths are used to generate the three LR versions. </a:t>
            </a:r>
            <a:r>
              <a:rPr lang="en-US" altLang="zh-CN" sz="1800" dirty="0">
                <a:solidFill>
                  <a:srgbClr val="000000"/>
                </a:solidFill>
                <a:effectLst/>
                <a:latin typeface="NimbusRomNo9L-Regu"/>
                <a:ea typeface="宋体" panose="02010600030101010101" pitchFamily="2" charset="-122"/>
              </a:rPr>
              <a:t>Overall, </a:t>
            </a:r>
            <a:r>
              <a:rPr lang="en-US" altLang="zh-CN" sz="1800" dirty="0">
                <a:solidFill>
                  <a:srgbClr val="000000"/>
                </a:solidFill>
                <a:effectLst/>
                <a:latin typeface="NimbusRomNo9L-Regu"/>
              </a:rPr>
              <a:t>we collect 60 HR images and corresponding 180 LR images at three different scales, including 60 for LR2, 60 for LR3, and 60 for LR4, respectively. </a:t>
            </a:r>
            <a:r>
              <a:rPr lang="en-US" altLang="zh-CN" sz="1800" dirty="0">
                <a:solidFill>
                  <a:srgbClr val="000000"/>
                </a:solidFill>
                <a:effectLst/>
                <a:latin typeface="NimbusRomNo9L-Regu"/>
                <a:ea typeface="宋体" panose="02010600030101010101" pitchFamily="2" charset="-122"/>
              </a:rPr>
              <a:t>In this study, </a:t>
            </a:r>
            <a:r>
              <a:rPr lang="en-US" altLang="zh-CN" sz="1800" dirty="0">
                <a:solidFill>
                  <a:srgbClr val="000000"/>
                </a:solidFill>
                <a:effectLst/>
                <a:latin typeface="NimbusRomNo9L-Regu"/>
              </a:rPr>
              <a:t>we evaluate 10 representative SISR algorithms equally samples from the two branches, i.e., non-deep models and deep models. Finally, we get 1620 SISR images.</a:t>
            </a:r>
          </a:p>
          <a:p>
            <a:endParaRPr lang="en-US" altLang="zh-CN" sz="1800" dirty="0">
              <a:solidFill>
                <a:srgbClr val="000000"/>
              </a:solidFill>
              <a:effectLst/>
              <a:latin typeface="NimbusRomNo9L-Regu"/>
            </a:endParaRPr>
          </a:p>
          <a:p>
            <a:r>
              <a:rPr lang="en-US" altLang="zh-CN" dirty="0"/>
              <a:t>Reference</a:t>
            </a:r>
          </a:p>
          <a:p>
            <a:r>
              <a:rPr lang="en-US" altLang="zh-CN" dirty="0"/>
              <a:t>[1] </a:t>
            </a:r>
            <a:r>
              <a:rPr lang="en-US" altLang="zh-CN" sz="1200" dirty="0">
                <a:solidFill>
                  <a:srgbClr val="000000"/>
                </a:solidFill>
                <a:effectLst/>
                <a:latin typeface="NimbusRomNo9L-Regu"/>
              </a:rPr>
              <a:t>J. Cai, H. Zeng, H. Yong, Z. Cao, and L. Zhang, “Toward real</a:t>
            </a:r>
            <a:r>
              <a:rPr lang="en-US" altLang="zh-CN" sz="1000" dirty="0">
                <a:solidFill>
                  <a:schemeClr val="tx1"/>
                </a:solidFill>
                <a:effectLst/>
                <a:latin typeface="+mn-lt"/>
              </a:rPr>
              <a:t> </a:t>
            </a:r>
            <a:r>
              <a:rPr lang="en-US" altLang="zh-CN" sz="1200" dirty="0">
                <a:solidFill>
                  <a:srgbClr val="000000"/>
                </a:solidFill>
                <a:effectLst/>
                <a:latin typeface="NimbusRomNo9L-Regu"/>
              </a:rPr>
              <a:t>world single image super-resolution: A new benchmark and a new model,” in </a:t>
            </a:r>
            <a:r>
              <a:rPr lang="en-US" altLang="zh-CN" sz="1200" i="1" dirty="0">
                <a:solidFill>
                  <a:srgbClr val="000000"/>
                </a:solidFill>
                <a:effectLst/>
                <a:latin typeface="NimbusRomNo9L-ReguItal"/>
              </a:rPr>
              <a:t>2019 IEEE/CVF International Conference on Computer Vision (ICCV)</a:t>
            </a:r>
            <a:r>
              <a:rPr lang="en-US" altLang="zh-CN" sz="1200" dirty="0">
                <a:solidFill>
                  <a:srgbClr val="000000"/>
                </a:solidFill>
                <a:effectLst/>
                <a:latin typeface="NimbusRomNo9L-Regu"/>
              </a:rPr>
              <a:t>, 2019, pp. 3086–3095.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5</a:t>
            </a:fld>
            <a:endParaRPr lang="zh-CN" altLang="en-US"/>
          </a:p>
        </p:txBody>
      </p:sp>
    </p:spTree>
    <p:extLst>
      <p:ext uri="{BB962C8B-B14F-4D97-AF65-F5344CB8AC3E}">
        <p14:creationId xmlns:p14="http://schemas.microsoft.com/office/powerpoint/2010/main" val="25328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adopt pairwise comparison in our human subjective study. 60 subjects participate in our user study, 32 males and 28 females. </a:t>
            </a:r>
            <a:r>
              <a:rPr lang="en-US" altLang="zh-CN" sz="1800" dirty="0">
                <a:solidFill>
                  <a:srgbClr val="000000"/>
                </a:solidFill>
                <a:effectLst/>
                <a:latin typeface="NimbusRomNo9L-Regu"/>
                <a:ea typeface="宋体" panose="02010600030101010101" pitchFamily="2" charset="-122"/>
              </a:rPr>
              <a:t>We </a:t>
            </a:r>
            <a:r>
              <a:rPr lang="en-US" altLang="zh-CN" sz="1800" dirty="0">
                <a:solidFill>
                  <a:srgbClr val="000000"/>
                </a:solidFill>
                <a:effectLst/>
                <a:latin typeface="NimbusRomNo9L-Regu"/>
              </a:rPr>
              <a:t>divide the 60 participants into 6 groups, i.e., 10 participants per group. Each group is responsible for 10 scenes. Finally, we obtain 65400 votes.</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6</a:t>
            </a:fld>
            <a:endParaRPr lang="zh-CN" altLang="en-US"/>
          </a:p>
        </p:txBody>
      </p:sp>
    </p:spTree>
    <p:extLst>
      <p:ext uri="{BB962C8B-B14F-4D97-AF65-F5344CB8AC3E}">
        <p14:creationId xmlns:p14="http://schemas.microsoft.com/office/powerpoint/2010/main" val="12233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NimbusRomNo9L-Regu"/>
              </a:rPr>
              <a:t>To get more insights on the pros and cons of different SISR algorithms, we are also interested in asking the participants “Why don’t you like another picture?” We provide nine reasons to form the questionnaire, as shown in Table.</a:t>
            </a:r>
            <a:endParaRPr lang="zh-CN" altLang="en-US"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7</a:t>
            </a:fld>
            <a:endParaRPr lang="zh-CN" altLang="en-US"/>
          </a:p>
        </p:txBody>
      </p:sp>
    </p:spTree>
    <p:extLst>
      <p:ext uri="{BB962C8B-B14F-4D97-AF65-F5344CB8AC3E}">
        <p14:creationId xmlns:p14="http://schemas.microsoft.com/office/powerpoint/2010/main" val="148649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ASDS: </a:t>
            </a:r>
            <a:r>
              <a:rPr lang="en-US" altLang="zh-CN" sz="1800" dirty="0">
                <a:solidFill>
                  <a:srgbClr val="000000"/>
                </a:solidFill>
                <a:effectLst/>
                <a:latin typeface="NimbusRomNo9L-Regu"/>
              </a:rPr>
              <a:t>W. Dong, L. Zhang, G. Shi, and X. Wu, “Image deblurring and super-resolution by adaptive sparse domain selection and adaptive regularization,” </a:t>
            </a:r>
            <a:r>
              <a:rPr lang="en-US" altLang="zh-CN" sz="1800" i="1" dirty="0">
                <a:solidFill>
                  <a:srgbClr val="000000"/>
                </a:solidFill>
                <a:effectLst/>
                <a:latin typeface="NimbusRomNo9L-ReguItal"/>
              </a:rPr>
              <a:t>IEEE Transactions on Image Processing</a:t>
            </a:r>
            <a:r>
              <a:rPr lang="en-US" altLang="zh-CN" sz="1800" dirty="0">
                <a:solidFill>
                  <a:srgbClr val="000000"/>
                </a:solidFill>
                <a:effectLst/>
                <a:latin typeface="NimbusRomNo9L-Regu"/>
              </a:rPr>
              <a:t>, vol. 20, no. 7, pp. 1838–1857, 2011.</a:t>
            </a:r>
          </a:p>
          <a:p>
            <a:r>
              <a:rPr lang="en-US" altLang="zh-CN" sz="1800" b="1" dirty="0" err="1">
                <a:solidFill>
                  <a:srgbClr val="000000"/>
                </a:solidFill>
                <a:effectLst/>
                <a:latin typeface="NimbusRomNo9L-Regu"/>
              </a:rPr>
              <a:t>USRnet</a:t>
            </a:r>
            <a:r>
              <a:rPr lang="en-US" altLang="zh-CN" sz="1800" b="1" dirty="0">
                <a:solidFill>
                  <a:srgbClr val="000000"/>
                </a:solidFill>
                <a:effectLst/>
                <a:latin typeface="NimbusRomNo9L-Regu"/>
              </a:rPr>
              <a:t>: </a:t>
            </a:r>
            <a:r>
              <a:rPr lang="en-US" altLang="zh-CN" sz="1800" dirty="0">
                <a:solidFill>
                  <a:srgbClr val="000000"/>
                </a:solidFill>
                <a:effectLst/>
                <a:latin typeface="NimbusRomNo9L-Regu"/>
              </a:rPr>
              <a:t>K. Zhang, L. Van Gool, and R. </a:t>
            </a:r>
            <a:r>
              <a:rPr lang="en-US" altLang="zh-CN" sz="1800" dirty="0" err="1">
                <a:solidFill>
                  <a:srgbClr val="000000"/>
                </a:solidFill>
                <a:effectLst/>
                <a:latin typeface="NimbusRomNo9L-Regu"/>
              </a:rPr>
              <a:t>Timofte</a:t>
            </a:r>
            <a:r>
              <a:rPr lang="en-US" altLang="zh-CN" sz="1800" dirty="0">
                <a:solidFill>
                  <a:srgbClr val="000000"/>
                </a:solidFill>
                <a:effectLst/>
                <a:latin typeface="NimbusRomNo9L-Regu"/>
              </a:rPr>
              <a:t>, “Deep unfolding network for image super-resolution,” in </a:t>
            </a:r>
            <a:r>
              <a:rPr lang="en-US" altLang="zh-CN" sz="1800" i="1" dirty="0">
                <a:solidFill>
                  <a:srgbClr val="000000"/>
                </a:solidFill>
                <a:effectLst/>
                <a:latin typeface="NimbusRomNo9L-ReguItal"/>
              </a:rPr>
              <a:t>2020 IEEE/CVF Conference on Computer Vision and Pattern Recognition (CVPR)</a:t>
            </a:r>
            <a:r>
              <a:rPr lang="en-US" altLang="zh-CN" sz="1800" dirty="0">
                <a:solidFill>
                  <a:srgbClr val="000000"/>
                </a:solidFill>
                <a:effectLst/>
                <a:latin typeface="NimbusRomNo9L-Regu"/>
              </a:rPr>
              <a:t>, 2020, pp. 3214–3223.</a:t>
            </a:r>
          </a:p>
          <a:p>
            <a:r>
              <a:rPr lang="en-US" altLang="zh-CN" sz="1800" b="1" dirty="0">
                <a:solidFill>
                  <a:srgbClr val="000000"/>
                </a:solidFill>
                <a:effectLst/>
                <a:latin typeface="NimbusRomNo9L-Regu"/>
              </a:rPr>
              <a:t>Bradley-Terry model: </a:t>
            </a:r>
            <a:r>
              <a:rPr lang="en-US" altLang="zh-CN" sz="1800" dirty="0">
                <a:solidFill>
                  <a:srgbClr val="000000"/>
                </a:solidFill>
                <a:effectLst/>
                <a:latin typeface="NimbusRomNo9L-Regu"/>
              </a:rPr>
              <a:t>R. A. Bradley and M. E. Terry, “Rank analysis of incomplete block designs: I. the method of paired comparisons,” </a:t>
            </a:r>
            <a:r>
              <a:rPr lang="en-US" altLang="zh-CN" sz="1800" i="1" dirty="0" err="1">
                <a:solidFill>
                  <a:srgbClr val="000000"/>
                </a:solidFill>
                <a:effectLst/>
                <a:latin typeface="NimbusRomNo9L-ReguItal"/>
              </a:rPr>
              <a:t>Biometrika</a:t>
            </a:r>
            <a:r>
              <a:rPr lang="en-US" altLang="zh-CN" sz="1800" dirty="0">
                <a:solidFill>
                  <a:srgbClr val="000000"/>
                </a:solidFill>
                <a:effectLst/>
                <a:latin typeface="NimbusRomNo9L-Regu"/>
              </a:rPr>
              <a:t>, vol. 39, no. 3/4, pp. 324–345, 1952.</a:t>
            </a:r>
            <a:endParaRPr lang="en-US" altLang="zh-CN"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8</a:t>
            </a:fld>
            <a:endParaRPr lang="zh-CN" altLang="en-US"/>
          </a:p>
        </p:txBody>
      </p:sp>
    </p:spTree>
    <p:extLst>
      <p:ext uri="{BB962C8B-B14F-4D97-AF65-F5344CB8AC3E}">
        <p14:creationId xmlns:p14="http://schemas.microsoft.com/office/powerpoint/2010/main" val="177366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9</a:t>
            </a:fld>
            <a:endParaRPr lang="zh-CN" altLang="en-US"/>
          </a:p>
        </p:txBody>
      </p:sp>
    </p:spTree>
    <p:extLst>
      <p:ext uri="{BB962C8B-B14F-4D97-AF65-F5344CB8AC3E}">
        <p14:creationId xmlns:p14="http://schemas.microsoft.com/office/powerpoint/2010/main" val="81521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10</a:t>
            </a:fld>
            <a:endParaRPr lang="zh-CN" altLang="en-US"/>
          </a:p>
        </p:txBody>
      </p:sp>
    </p:spTree>
    <p:extLst>
      <p:ext uri="{BB962C8B-B14F-4D97-AF65-F5344CB8AC3E}">
        <p14:creationId xmlns:p14="http://schemas.microsoft.com/office/powerpoint/2010/main" val="1512825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p:txBody>
      </p:sp>
      <p:sp>
        <p:nvSpPr>
          <p:cNvPr id="4" name="灯片编号占位符 3"/>
          <p:cNvSpPr>
            <a:spLocks noGrp="1"/>
          </p:cNvSpPr>
          <p:nvPr>
            <p:ph type="sldNum" sz="quarter" idx="5"/>
          </p:nvPr>
        </p:nvSpPr>
        <p:spPr/>
        <p:txBody>
          <a:bodyPr/>
          <a:lstStyle/>
          <a:p>
            <a:fld id="{DBD14680-35DB-4142-A24A-BFAC2D4C79BA}" type="slidenum">
              <a:rPr lang="zh-CN" altLang="en-US" smtClean="0"/>
              <a:t>11</a:t>
            </a:fld>
            <a:endParaRPr lang="zh-CN" altLang="en-US"/>
          </a:p>
        </p:txBody>
      </p:sp>
    </p:spTree>
    <p:extLst>
      <p:ext uri="{BB962C8B-B14F-4D97-AF65-F5344CB8AC3E}">
        <p14:creationId xmlns:p14="http://schemas.microsoft.com/office/powerpoint/2010/main" val="2981294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AFB4B-0D5A-4CF8-A649-5FC507C4D0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6DCF32-D434-48D0-A287-2ABEF568F6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9E4C5C-78C7-4772-983F-1FD460544862}"/>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5" name="页脚占位符 4">
            <a:extLst>
              <a:ext uri="{FF2B5EF4-FFF2-40B4-BE49-F238E27FC236}">
                <a16:creationId xmlns:a16="http://schemas.microsoft.com/office/drawing/2014/main" id="{9EA5F5FE-1ABA-4E87-8A06-B7C23DCA58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C2967-CE2A-4D5D-A2E9-9AF7B80662A2}"/>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39972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CD085-5AAE-4DFF-A8F8-43F2F3D8832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79A333-31B7-4326-B0E0-727874B1DC5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423441-CE1A-40F9-BA71-EBC6A46FAA26}"/>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5" name="页脚占位符 4">
            <a:extLst>
              <a:ext uri="{FF2B5EF4-FFF2-40B4-BE49-F238E27FC236}">
                <a16:creationId xmlns:a16="http://schemas.microsoft.com/office/drawing/2014/main" id="{4970AE97-863A-4A34-8EF4-BF19E40D6C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188594-264E-46DF-ACBD-8D847D445ACB}"/>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82851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223B4E-AC21-4ACE-A3AE-6C817A59A3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BC7F06-1D68-4BDB-8E75-72DE5E6FBA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D427A5-9B57-4CF8-B0F7-8452D2F68ABE}"/>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5" name="页脚占位符 4">
            <a:extLst>
              <a:ext uri="{FF2B5EF4-FFF2-40B4-BE49-F238E27FC236}">
                <a16:creationId xmlns:a16="http://schemas.microsoft.com/office/drawing/2014/main" id="{965D26E1-9025-4943-BDBF-7A39848CB2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BE2C4-2EFE-4474-830F-29971FBA52EA}"/>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03518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633D2-8775-4952-A83A-EB6D17ECF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C5529F-3ABB-4847-B865-F9FFC9EE005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357250-72EA-417E-8431-554EBD406425}"/>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5" name="页脚占位符 4">
            <a:extLst>
              <a:ext uri="{FF2B5EF4-FFF2-40B4-BE49-F238E27FC236}">
                <a16:creationId xmlns:a16="http://schemas.microsoft.com/office/drawing/2014/main" id="{591829A5-98D1-42EE-8A57-081989C642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D04743-A977-48F6-8734-DC79F41931F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391315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02D18-521E-4AFF-926A-0E80C619B5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7ADF069-3C6A-4F58-A68B-B42CAC543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F936EE-5A5E-43EE-9F8B-7C19CF95C64F}"/>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5" name="页脚占位符 4">
            <a:extLst>
              <a:ext uri="{FF2B5EF4-FFF2-40B4-BE49-F238E27FC236}">
                <a16:creationId xmlns:a16="http://schemas.microsoft.com/office/drawing/2014/main" id="{8AE361E3-723A-49ED-9DDC-9C85A87133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E1B89C-236D-44E2-9275-2C8024FD264A}"/>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91547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D7A68-5790-402F-9F5B-AEB10D4297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45B3C8-7E24-4BB7-94FA-F485CEBA66F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32F2F8-FF71-4DAD-915B-585F457B69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3BC0E5-E53F-4B16-A2CB-F534BE988AC9}"/>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6" name="页脚占位符 5">
            <a:extLst>
              <a:ext uri="{FF2B5EF4-FFF2-40B4-BE49-F238E27FC236}">
                <a16:creationId xmlns:a16="http://schemas.microsoft.com/office/drawing/2014/main" id="{F6375408-281A-4798-B732-7F6487238F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3C9D14-6B1C-48BC-B663-A72D5BBAEFCD}"/>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88225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E5A7A-8A19-4648-AB41-CE0A69628D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94A1CE-E37F-4CDE-A6FC-3B5B8D105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A558BA-5056-458C-9E92-EE8431869AC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0CF59D-0CC5-4376-A09B-4F81357C0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E02788-EC5C-4F3C-9D39-FFDE8FEE2F0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2B0CA7-48A0-4E90-AEF0-36A57B1BB563}"/>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8" name="页脚占位符 7">
            <a:extLst>
              <a:ext uri="{FF2B5EF4-FFF2-40B4-BE49-F238E27FC236}">
                <a16:creationId xmlns:a16="http://schemas.microsoft.com/office/drawing/2014/main" id="{5441AE1B-96A5-4D50-A121-6B9362C8CB5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AAC448-F2CA-4562-984E-09878E8BD0D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45573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6CBCA-A124-417B-A458-CDFF9937C6A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937A38-9749-4E49-B3B5-B82071C5A4C3}"/>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4" name="页脚占位符 3">
            <a:extLst>
              <a:ext uri="{FF2B5EF4-FFF2-40B4-BE49-F238E27FC236}">
                <a16:creationId xmlns:a16="http://schemas.microsoft.com/office/drawing/2014/main" id="{B8C5FC40-FA8D-4EEB-A684-493F44F279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6E4C57-8680-425D-B462-20A7E0D254B8}"/>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738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07ADCA-F2D5-46E6-BDC9-237E4D62C911}"/>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3" name="页脚占位符 2">
            <a:extLst>
              <a:ext uri="{FF2B5EF4-FFF2-40B4-BE49-F238E27FC236}">
                <a16:creationId xmlns:a16="http://schemas.microsoft.com/office/drawing/2014/main" id="{C10CF548-6B47-4647-B3D7-91A6657BF17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54C2C8-A629-48FA-B262-8E07D7FA442E}"/>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0640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25CF5-B8EC-4FC8-B429-AA8C42D4C6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D017D2-4CB3-4EEE-B059-C0D6B3BA58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DE2912-577D-4D63-8B36-0EFCE2345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762417-FC61-495B-A809-5481F30B764D}"/>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6" name="页脚占位符 5">
            <a:extLst>
              <a:ext uri="{FF2B5EF4-FFF2-40B4-BE49-F238E27FC236}">
                <a16:creationId xmlns:a16="http://schemas.microsoft.com/office/drawing/2014/main" id="{094CEC44-C33F-433C-B0C7-4C54AB10FF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F6B66-08DE-4E99-AC0A-FAF0FB4F0EE7}"/>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160361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DAF65-989A-4C9C-9C19-75670897C6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76DF760-4804-48CA-9582-46CEF08F6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647E78-7AC7-4566-BA6E-3668C2C40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18CD8C-CECC-4C55-97C8-19F2B94D602D}"/>
              </a:ext>
            </a:extLst>
          </p:cNvPr>
          <p:cNvSpPr>
            <a:spLocks noGrp="1"/>
          </p:cNvSpPr>
          <p:nvPr>
            <p:ph type="dt" sz="half" idx="10"/>
          </p:nvPr>
        </p:nvSpPr>
        <p:spPr/>
        <p:txBody>
          <a:bodyPr/>
          <a:lstStyle/>
          <a:p>
            <a:fld id="{57FAF7F5-F1AC-409F-B477-F21EFCD8E61D}" type="datetimeFigureOut">
              <a:rPr lang="zh-CN" altLang="en-US" smtClean="0"/>
              <a:t>2022/4/28</a:t>
            </a:fld>
            <a:endParaRPr lang="zh-CN" altLang="en-US"/>
          </a:p>
        </p:txBody>
      </p:sp>
      <p:sp>
        <p:nvSpPr>
          <p:cNvPr id="6" name="页脚占位符 5">
            <a:extLst>
              <a:ext uri="{FF2B5EF4-FFF2-40B4-BE49-F238E27FC236}">
                <a16:creationId xmlns:a16="http://schemas.microsoft.com/office/drawing/2014/main" id="{70BBD63F-CA4B-4F65-8E71-364F72C212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4047F8-56E2-4268-B59B-8DAFB5D720D6}"/>
              </a:ext>
            </a:extLst>
          </p:cNvPr>
          <p:cNvSpPr>
            <a:spLocks noGrp="1"/>
          </p:cNvSpPr>
          <p:nvPr>
            <p:ph type="sldNum" sz="quarter" idx="12"/>
          </p:nvPr>
        </p:nvSpPr>
        <p:spPr/>
        <p:txBody>
          <a:body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26833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418CB7-3EBB-4720-9EA6-C79F1666E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48FE12-104A-4767-BDF6-EF4025F500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E84A6D-461E-420C-8F89-765C57CDB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AF7F5-F1AC-409F-B477-F21EFCD8E61D}" type="datetimeFigureOut">
              <a:rPr lang="zh-CN" altLang="en-US" smtClean="0"/>
              <a:t>2022/4/28</a:t>
            </a:fld>
            <a:endParaRPr lang="zh-CN" altLang="en-US"/>
          </a:p>
        </p:txBody>
      </p:sp>
      <p:sp>
        <p:nvSpPr>
          <p:cNvPr id="5" name="页脚占位符 4">
            <a:extLst>
              <a:ext uri="{FF2B5EF4-FFF2-40B4-BE49-F238E27FC236}">
                <a16:creationId xmlns:a16="http://schemas.microsoft.com/office/drawing/2014/main" id="{2DDBA017-8DDD-40EF-9E3D-D48638BE09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7D0C71-D0D6-444A-A7B4-6EAFCF6FB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7AD5D-476C-4347-9CBE-0B062C750D8A}" type="slidenum">
              <a:rPr lang="zh-CN" altLang="en-US" smtClean="0"/>
              <a:t>‹#›</a:t>
            </a:fld>
            <a:endParaRPr lang="zh-CN" altLang="en-US"/>
          </a:p>
        </p:txBody>
      </p:sp>
    </p:spTree>
    <p:extLst>
      <p:ext uri="{BB962C8B-B14F-4D97-AF65-F5344CB8AC3E}">
        <p14:creationId xmlns:p14="http://schemas.microsoft.com/office/powerpoint/2010/main" val="4183366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png"/><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2"/>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02E82F64-EF1A-4431-9471-14DABB28FD42}"/>
              </a:ext>
            </a:extLst>
          </p:cNvPr>
          <p:cNvSpPr txBox="1"/>
          <p:nvPr/>
        </p:nvSpPr>
        <p:spPr>
          <a:xfrm>
            <a:off x="0" y="609698"/>
            <a:ext cx="12192000" cy="5652830"/>
          </a:xfrm>
          <a:prstGeom prst="rect">
            <a:avLst/>
          </a:prstGeom>
          <a:noFill/>
        </p:spPr>
        <p:txBody>
          <a:bodyPr wrap="square" rtlCol="0">
            <a:spAutoFit/>
          </a:bodyPr>
          <a:lstStyle/>
          <a:p>
            <a:pPr algn="ctr"/>
            <a:r>
              <a:rPr lang="en-US" altLang="zh-CN" sz="36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Single Image Super-Resolution Quality Assessment:</a:t>
            </a:r>
          </a:p>
          <a:p>
            <a:pPr algn="ctr"/>
            <a:r>
              <a:rPr lang="en-US" altLang="zh-CN" sz="36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A Real-World Dataset, Subjective Studies, and An</a:t>
            </a:r>
          </a:p>
          <a:p>
            <a:pPr algn="ctr"/>
            <a:r>
              <a:rPr lang="en-US" altLang="zh-CN" sz="36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Objective Metric</a:t>
            </a:r>
          </a:p>
          <a:p>
            <a:pPr algn="ctr"/>
            <a:endParaRPr lang="en-US" altLang="zh-CN" sz="32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IEEE Transactions on Image Processing,</a:t>
            </a:r>
            <a:r>
              <a:rPr lang="zh-CN" altLang="en-US"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2022</a:t>
            </a:r>
          </a:p>
          <a:p>
            <a:pPr algn="ctr"/>
            <a:endParaRPr lang="en-US" altLang="zh-CN" sz="2800" i="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Qiuping</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Jiang</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Zhentao</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Liu</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Ke</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Gu</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Feng Shao</a:t>
            </a:r>
            <a:r>
              <a:rPr lang="en-US" altLang="zh-CN" sz="2800" baseline="30000" dirty="0">
                <a:latin typeface="Calibri" panose="020F0502020204030204" pitchFamily="34" charset="0"/>
                <a:cs typeface="Calibri" panose="020F0502020204030204" pitchFamily="34" charset="0"/>
              </a:rPr>
              <a:t>1</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p>
          <a:p>
            <a:pPr algn="ct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Xinfeng</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Zhang</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Hantao</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Liu</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4</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t>
            </a:r>
            <a:r>
              <a:rPr lang="en-US" altLang="zh-CN" sz="28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Weisi</a:t>
            </a:r>
            <a:r>
              <a:rPr lang="en-US" altLang="zh-CN" sz="28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Lin</a:t>
            </a:r>
            <a:r>
              <a:rPr lang="en-US" altLang="zh-CN" sz="28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5</a:t>
            </a:r>
          </a:p>
          <a:p>
            <a:pPr algn="ctr"/>
            <a:endParaRPr lang="en-US" altLang="zh-CN" sz="2800" i="1"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endParaRPr lang="en-US" altLang="zh-CN" sz="2800" i="1"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1. Ningbo University, 2. Beijing University of Technology</a:t>
            </a: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 University of Chinese Academy of Sciences, 4. Cardiff University</a:t>
            </a:r>
          </a:p>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5. Nanyang Technological University</a:t>
            </a:r>
          </a:p>
        </p:txBody>
      </p:sp>
    </p:spTree>
    <p:extLst>
      <p:ext uri="{BB962C8B-B14F-4D97-AF65-F5344CB8AC3E}">
        <p14:creationId xmlns:p14="http://schemas.microsoft.com/office/powerpoint/2010/main" val="284549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5424817"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Subjective study result analysis</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8109449" cy="523220"/>
          </a:xfrm>
          <a:prstGeom prst="rect">
            <a:avLst/>
          </a:prstGeom>
          <a:noFill/>
        </p:spPr>
        <p:txBody>
          <a:bodyPr wrap="square" rtlCol="0">
            <a:spAutoFit/>
          </a:bodyPr>
          <a:lstStyle/>
          <a:p>
            <a:r>
              <a:rPr lang="en-US" altLang="zh-CN" sz="2800" b="1" dirty="0" err="1">
                <a:solidFill>
                  <a:srgbClr val="3A7694"/>
                </a:solidFill>
                <a:latin typeface="微软雅黑" panose="020B0503020204020204" pitchFamily="34" charset="-122"/>
                <a:ea typeface="微软雅黑" panose="020B0503020204020204" pitchFamily="34" charset="-122"/>
                <a:cs typeface="Open Sans" panose="020B0606030504020204"/>
              </a:rPr>
              <a:t>RealSRQ</a:t>
            </a:r>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 A Real-World SISR Quality Dataset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0C10E70F-16F0-401E-9825-47C028C886CC}"/>
              </a:ext>
            </a:extLst>
          </p:cNvPr>
          <p:cNvSpPr txBox="1"/>
          <p:nvPr/>
        </p:nvSpPr>
        <p:spPr>
          <a:xfrm>
            <a:off x="2392835" y="1390456"/>
            <a:ext cx="7487610"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Human preference analysis</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percentage of reasons at LR4</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3" name="图片 2">
            <a:extLst>
              <a:ext uri="{FF2B5EF4-FFF2-40B4-BE49-F238E27FC236}">
                <a16:creationId xmlns:a16="http://schemas.microsoft.com/office/drawing/2014/main" id="{C8B170CD-68B7-4A8A-A419-734E8DDEE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835" y="1899991"/>
            <a:ext cx="7487610" cy="4264832"/>
          </a:xfrm>
          <a:prstGeom prst="rect">
            <a:avLst/>
          </a:prstGeom>
        </p:spPr>
      </p:pic>
      <p:sp>
        <p:nvSpPr>
          <p:cNvPr id="12" name="矩形 11">
            <a:extLst>
              <a:ext uri="{FF2B5EF4-FFF2-40B4-BE49-F238E27FC236}">
                <a16:creationId xmlns:a16="http://schemas.microsoft.com/office/drawing/2014/main" id="{9C9DE1C2-12F9-42AD-8E48-780C34033622}"/>
              </a:ext>
            </a:extLst>
          </p:cNvPr>
          <p:cNvSpPr/>
          <p:nvPr/>
        </p:nvSpPr>
        <p:spPr>
          <a:xfrm>
            <a:off x="3698240" y="1923311"/>
            <a:ext cx="1330960" cy="398981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D1C4F8A6-DFCB-496F-869A-33B468474497}"/>
              </a:ext>
            </a:extLst>
          </p:cNvPr>
          <p:cNvSpPr/>
          <p:nvPr/>
        </p:nvSpPr>
        <p:spPr>
          <a:xfrm>
            <a:off x="5537199" y="1923309"/>
            <a:ext cx="777086" cy="398981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D58EA93-810B-49A2-9C54-5E90B01B82B0}"/>
              </a:ext>
            </a:extLst>
          </p:cNvPr>
          <p:cNvSpPr txBox="1"/>
          <p:nvPr/>
        </p:nvSpPr>
        <p:spPr>
          <a:xfrm>
            <a:off x="3698240" y="6132046"/>
            <a:ext cx="1226819" cy="461665"/>
          </a:xfrm>
          <a:prstGeom prst="rect">
            <a:avLst/>
          </a:prstGeom>
        </p:spPr>
        <p:txBody>
          <a:bodyPr wrap="square" rtlCol="0">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2: Detail</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6" name="文本框 15">
            <a:extLst>
              <a:ext uri="{FF2B5EF4-FFF2-40B4-BE49-F238E27FC236}">
                <a16:creationId xmlns:a16="http://schemas.microsoft.com/office/drawing/2014/main" id="{D645ED7D-9894-4CAF-988B-39C4D2459D34}"/>
              </a:ext>
            </a:extLst>
          </p:cNvPr>
          <p:cNvSpPr txBox="1"/>
          <p:nvPr/>
        </p:nvSpPr>
        <p:spPr>
          <a:xfrm>
            <a:off x="5517516" y="6132046"/>
            <a:ext cx="1226820" cy="461665"/>
          </a:xfrm>
          <a:prstGeom prst="rect">
            <a:avLst/>
          </a:prstGeom>
        </p:spPr>
        <p:txBody>
          <a:bodyPr wrap="square" rtlCol="0">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3: Edge</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7" name="文本框 16">
            <a:extLst>
              <a:ext uri="{FF2B5EF4-FFF2-40B4-BE49-F238E27FC236}">
                <a16:creationId xmlns:a16="http://schemas.microsoft.com/office/drawing/2014/main" id="{5ABA4381-BCC9-4026-96B7-FD2F012580EF}"/>
              </a:ext>
            </a:extLst>
          </p:cNvPr>
          <p:cNvSpPr txBox="1"/>
          <p:nvPr/>
        </p:nvSpPr>
        <p:spPr>
          <a:xfrm>
            <a:off x="7336791" y="6132046"/>
            <a:ext cx="1439545" cy="461665"/>
          </a:xfrm>
          <a:prstGeom prst="rect">
            <a:avLst/>
          </a:prstGeom>
        </p:spPr>
        <p:txBody>
          <a:bodyPr wrap="square" rtlCol="0">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5: Texture</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32840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6247993"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theory of KLT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sp>
        <p:nvSpPr>
          <p:cNvPr id="2" name="矩形 1">
            <a:extLst>
              <a:ext uri="{FF2B5EF4-FFF2-40B4-BE49-F238E27FC236}">
                <a16:creationId xmlns:a16="http://schemas.microsoft.com/office/drawing/2014/main" id="{5F56CA76-B510-4019-B07D-4914BFDD6101}"/>
              </a:ext>
            </a:extLst>
          </p:cNvPr>
          <p:cNvSpPr/>
          <p:nvPr/>
        </p:nvSpPr>
        <p:spPr>
          <a:xfrm>
            <a:off x="804587" y="1567486"/>
            <a:ext cx="3988084" cy="274733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AA04087-9130-4467-A756-7043DF6A166B}"/>
                  </a:ext>
                </a:extLst>
              </p:cNvPr>
              <p:cNvSpPr txBox="1"/>
              <p:nvPr/>
            </p:nvSpPr>
            <p:spPr>
              <a:xfrm>
                <a:off x="1447334" y="4378327"/>
                <a:ext cx="2739591"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Input image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𝑀</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𝑁</m:t>
                        </m:r>
                      </m:sup>
                    </m:sSup>
                  </m:oMath>
                </a14:m>
                <a:endParaRPr lang="zh-CN" altLang="en-US" sz="2000" dirty="0"/>
              </a:p>
            </p:txBody>
          </p:sp>
        </mc:Choice>
        <mc:Fallback xmlns="">
          <p:sp>
            <p:nvSpPr>
              <p:cNvPr id="21" name="文本框 20">
                <a:extLst>
                  <a:ext uri="{FF2B5EF4-FFF2-40B4-BE49-F238E27FC236}">
                    <a16:creationId xmlns:a16="http://schemas.microsoft.com/office/drawing/2014/main" id="{3AA04087-9130-4467-A756-7043DF6A166B}"/>
                  </a:ext>
                </a:extLst>
              </p:cNvPr>
              <p:cNvSpPr txBox="1">
                <a:spLocks noRot="1" noChangeAspect="1" noMove="1" noResize="1" noEditPoints="1" noAdjustHandles="1" noChangeArrowheads="1" noChangeShapeType="1" noTextEdit="1"/>
              </p:cNvSpPr>
              <p:nvPr/>
            </p:nvSpPr>
            <p:spPr>
              <a:xfrm>
                <a:off x="1447334" y="4378327"/>
                <a:ext cx="2739591" cy="400110"/>
              </a:xfrm>
              <a:prstGeom prst="rect">
                <a:avLst/>
              </a:prstGeom>
              <a:blipFill>
                <a:blip r:embed="rId4"/>
                <a:stretch>
                  <a:fillRect l="-2222" t="-7576" b="-25758"/>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DCDA3A9D-E255-4F75-87EC-981CB491DB39}"/>
              </a:ext>
            </a:extLst>
          </p:cNvPr>
          <p:cNvCxnSpPr>
            <a:cxnSpLocks/>
          </p:cNvCxnSpPr>
          <p:nvPr/>
        </p:nvCxnSpPr>
        <p:spPr>
          <a:xfrm>
            <a:off x="797678" y="2280709"/>
            <a:ext cx="3987682"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B159B8E-610C-4F65-922B-6B27EFC3E396}"/>
              </a:ext>
            </a:extLst>
          </p:cNvPr>
          <p:cNvCxnSpPr>
            <a:cxnSpLocks/>
          </p:cNvCxnSpPr>
          <p:nvPr/>
        </p:nvCxnSpPr>
        <p:spPr>
          <a:xfrm>
            <a:off x="804587" y="2951269"/>
            <a:ext cx="3980773"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78E9723-1516-43B3-AE7E-A7DC2FF0417C}"/>
              </a:ext>
            </a:extLst>
          </p:cNvPr>
          <p:cNvCxnSpPr>
            <a:cxnSpLocks/>
          </p:cNvCxnSpPr>
          <p:nvPr/>
        </p:nvCxnSpPr>
        <p:spPr>
          <a:xfrm>
            <a:off x="797677" y="3637069"/>
            <a:ext cx="3987683"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1B1F49C-1F73-485E-B183-2977CFF0C799}"/>
              </a:ext>
            </a:extLst>
          </p:cNvPr>
          <p:cNvCxnSpPr>
            <a:cxnSpLocks/>
          </p:cNvCxnSpPr>
          <p:nvPr/>
        </p:nvCxnSpPr>
        <p:spPr>
          <a:xfrm>
            <a:off x="1597980" y="1567487"/>
            <a:ext cx="0" cy="2749871"/>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CBB17CE-03DD-4B5A-988C-B24E410FAE2D}"/>
              </a:ext>
            </a:extLst>
          </p:cNvPr>
          <p:cNvCxnSpPr>
            <a:cxnSpLocks/>
          </p:cNvCxnSpPr>
          <p:nvPr/>
        </p:nvCxnSpPr>
        <p:spPr>
          <a:xfrm>
            <a:off x="2396556"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538651-590D-4165-B3A5-1EB8F495E624}"/>
              </a:ext>
            </a:extLst>
          </p:cNvPr>
          <p:cNvCxnSpPr>
            <a:cxnSpLocks/>
          </p:cNvCxnSpPr>
          <p:nvPr/>
        </p:nvCxnSpPr>
        <p:spPr>
          <a:xfrm>
            <a:off x="3213371"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7B91B18-AF9D-4F8C-A64C-7817498666F1}"/>
              </a:ext>
            </a:extLst>
          </p:cNvPr>
          <p:cNvCxnSpPr>
            <a:cxnSpLocks/>
          </p:cNvCxnSpPr>
          <p:nvPr/>
        </p:nvCxnSpPr>
        <p:spPr>
          <a:xfrm>
            <a:off x="4011947" y="1567487"/>
            <a:ext cx="0" cy="274733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D9E59CE5-4EB6-41EA-90EE-1DEA34DE2BB1}"/>
              </a:ext>
            </a:extLst>
          </p:cNvPr>
          <p:cNvCxnSpPr>
            <a:cxnSpLocks/>
          </p:cNvCxnSpPr>
          <p:nvPr/>
        </p:nvCxnSpPr>
        <p:spPr>
          <a:xfrm>
            <a:off x="4785360" y="2956560"/>
            <a:ext cx="2180929" cy="814"/>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A5FB3713-53A0-4661-8EFD-5FAB9A0442B3}"/>
              </a:ext>
            </a:extLst>
          </p:cNvPr>
          <p:cNvSpPr txBox="1"/>
          <p:nvPr/>
        </p:nvSpPr>
        <p:spPr>
          <a:xfrm>
            <a:off x="4803411" y="2546509"/>
            <a:ext cx="2067872"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Patch vectorize</a:t>
            </a:r>
          </a:p>
        </p:txBody>
      </p:sp>
      <p:sp>
        <p:nvSpPr>
          <p:cNvPr id="74" name="矩形 73">
            <a:extLst>
              <a:ext uri="{FF2B5EF4-FFF2-40B4-BE49-F238E27FC236}">
                <a16:creationId xmlns:a16="http://schemas.microsoft.com/office/drawing/2014/main" id="{E7DCD40C-BF42-4399-8329-D7620438A1AF}"/>
              </a:ext>
            </a:extLst>
          </p:cNvPr>
          <p:cNvSpPr/>
          <p:nvPr/>
        </p:nvSpPr>
        <p:spPr>
          <a:xfrm>
            <a:off x="7299880" y="2341623"/>
            <a:ext cx="4404440" cy="1324978"/>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43EC584-F072-442E-8CB7-7DC0CEDC7A19}"/>
                  </a:ext>
                </a:extLst>
              </p:cNvPr>
              <p:cNvSpPr txBox="1"/>
              <p:nvPr/>
            </p:nvSpPr>
            <p:spPr>
              <a:xfrm>
                <a:off x="2651895" y="1238436"/>
                <a:ext cx="388083" cy="367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𝑀</m:t>
                      </m:r>
                    </m:oMath>
                  </m:oMathPara>
                </a14:m>
                <a:endParaRPr lang="zh-CN" altLang="en-US" i="1" dirty="0"/>
              </a:p>
            </p:txBody>
          </p:sp>
        </mc:Choice>
        <mc:Fallback xmlns="">
          <p:sp>
            <p:nvSpPr>
              <p:cNvPr id="79" name="文本框 78">
                <a:extLst>
                  <a:ext uri="{FF2B5EF4-FFF2-40B4-BE49-F238E27FC236}">
                    <a16:creationId xmlns:a16="http://schemas.microsoft.com/office/drawing/2014/main" id="{B43EC584-F072-442E-8CB7-7DC0CEDC7A19}"/>
                  </a:ext>
                </a:extLst>
              </p:cNvPr>
              <p:cNvSpPr txBox="1">
                <a:spLocks noRot="1" noChangeAspect="1" noMove="1" noResize="1" noEditPoints="1" noAdjustHandles="1" noChangeArrowheads="1" noChangeShapeType="1" noTextEdit="1"/>
              </p:cNvSpPr>
              <p:nvPr/>
            </p:nvSpPr>
            <p:spPr>
              <a:xfrm>
                <a:off x="2651895" y="1238436"/>
                <a:ext cx="388083" cy="3671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640477A-C4BB-4222-9F4A-2845CD190145}"/>
                  </a:ext>
                </a:extLst>
              </p:cNvPr>
              <p:cNvSpPr txBox="1"/>
              <p:nvPr/>
            </p:nvSpPr>
            <p:spPr>
              <a:xfrm>
                <a:off x="400694" y="2756485"/>
                <a:ext cx="3880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oMath>
                  </m:oMathPara>
                </a14:m>
                <a:endParaRPr lang="zh-CN" altLang="en-US" i="1" dirty="0"/>
              </a:p>
            </p:txBody>
          </p:sp>
        </mc:Choice>
        <mc:Fallback xmlns="">
          <p:sp>
            <p:nvSpPr>
              <p:cNvPr id="80" name="文本框 79">
                <a:extLst>
                  <a:ext uri="{FF2B5EF4-FFF2-40B4-BE49-F238E27FC236}">
                    <a16:creationId xmlns:a16="http://schemas.microsoft.com/office/drawing/2014/main" id="{A640477A-C4BB-4222-9F4A-2845CD190145}"/>
                  </a:ext>
                </a:extLst>
              </p:cNvPr>
              <p:cNvSpPr txBox="1">
                <a:spLocks noRot="1" noChangeAspect="1" noMove="1" noResize="1" noEditPoints="1" noAdjustHandles="1" noChangeArrowheads="1" noChangeShapeType="1" noTextEdit="1"/>
              </p:cNvSpPr>
              <p:nvPr/>
            </p:nvSpPr>
            <p:spPr>
              <a:xfrm>
                <a:off x="400694" y="2756485"/>
                <a:ext cx="388083"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1378EF22-1CBF-4F82-BF6E-4E5F5CFB99B3}"/>
                  </a:ext>
                </a:extLst>
              </p:cNvPr>
              <p:cNvSpPr txBox="1"/>
              <p:nvPr/>
            </p:nvSpPr>
            <p:spPr>
              <a:xfrm>
                <a:off x="6915867" y="2815217"/>
                <a:ext cx="3880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i="1" dirty="0"/>
              </a:p>
            </p:txBody>
          </p:sp>
        </mc:Choice>
        <mc:Fallback xmlns="">
          <p:sp>
            <p:nvSpPr>
              <p:cNvPr id="81" name="文本框 80">
                <a:extLst>
                  <a:ext uri="{FF2B5EF4-FFF2-40B4-BE49-F238E27FC236}">
                    <a16:creationId xmlns:a16="http://schemas.microsoft.com/office/drawing/2014/main" id="{1378EF22-1CBF-4F82-BF6E-4E5F5CFB99B3}"/>
                  </a:ext>
                </a:extLst>
              </p:cNvPr>
              <p:cNvSpPr txBox="1">
                <a:spLocks noRot="1" noChangeAspect="1" noMove="1" noResize="1" noEditPoints="1" noAdjustHandles="1" noChangeArrowheads="1" noChangeShapeType="1" noTextEdit="1"/>
              </p:cNvSpPr>
              <p:nvPr/>
            </p:nvSpPr>
            <p:spPr>
              <a:xfrm>
                <a:off x="6915867" y="2815217"/>
                <a:ext cx="388083"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837AC7B0-7E3B-43DA-97E2-3299C68FE6EF}"/>
                  </a:ext>
                </a:extLst>
              </p:cNvPr>
              <p:cNvSpPr txBox="1"/>
              <p:nvPr/>
            </p:nvSpPr>
            <p:spPr>
              <a:xfrm>
                <a:off x="8744644" y="1972291"/>
                <a:ext cx="1570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oMath>
                  </m:oMathPara>
                </a14:m>
                <a:endParaRPr lang="zh-CN" altLang="en-US" i="1" dirty="0"/>
              </a:p>
            </p:txBody>
          </p:sp>
        </mc:Choice>
        <mc:Fallback xmlns="">
          <p:sp>
            <p:nvSpPr>
              <p:cNvPr id="82" name="文本框 81">
                <a:extLst>
                  <a:ext uri="{FF2B5EF4-FFF2-40B4-BE49-F238E27FC236}">
                    <a16:creationId xmlns:a16="http://schemas.microsoft.com/office/drawing/2014/main" id="{837AC7B0-7E3B-43DA-97E2-3299C68FE6EF}"/>
                  </a:ext>
                </a:extLst>
              </p:cNvPr>
              <p:cNvSpPr txBox="1">
                <a:spLocks noRot="1" noChangeAspect="1" noMove="1" noResize="1" noEditPoints="1" noAdjustHandles="1" noChangeArrowheads="1" noChangeShapeType="1" noTextEdit="1"/>
              </p:cNvSpPr>
              <p:nvPr/>
            </p:nvSpPr>
            <p:spPr>
              <a:xfrm>
                <a:off x="8744644" y="1972291"/>
                <a:ext cx="1570037" cy="369332"/>
              </a:xfrm>
              <a:prstGeom prst="rect">
                <a:avLst/>
              </a:prstGeom>
              <a:blipFill>
                <a:blip r:embed="rId8"/>
                <a:stretch>
                  <a:fillRect b="-13333"/>
                </a:stretch>
              </a:blipFill>
            </p:spPr>
            <p:txBody>
              <a:bodyPr/>
              <a:lstStyle/>
              <a:p>
                <a:r>
                  <a:rPr lang="zh-CN" altLang="en-US">
                    <a:noFill/>
                  </a:rPr>
                  <a:t> </a:t>
                </a:r>
              </a:p>
            </p:txBody>
          </p:sp>
        </mc:Fallback>
      </mc:AlternateContent>
      <p:cxnSp>
        <p:nvCxnSpPr>
          <p:cNvPr id="85" name="直接连接符 84">
            <a:extLst>
              <a:ext uri="{FF2B5EF4-FFF2-40B4-BE49-F238E27FC236}">
                <a16:creationId xmlns:a16="http://schemas.microsoft.com/office/drawing/2014/main" id="{E28581C6-34A7-48C0-A0D7-FF462CA2BD9A}"/>
              </a:ext>
            </a:extLst>
          </p:cNvPr>
          <p:cNvCxnSpPr>
            <a:cxnSpLocks/>
          </p:cNvCxnSpPr>
          <p:nvPr/>
        </p:nvCxnSpPr>
        <p:spPr>
          <a:xfrm>
            <a:off x="7513801"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57ABC11F-F325-4737-B82B-917EC5C11618}"/>
              </a:ext>
            </a:extLst>
          </p:cNvPr>
          <p:cNvCxnSpPr>
            <a:cxnSpLocks/>
          </p:cNvCxnSpPr>
          <p:nvPr/>
        </p:nvCxnSpPr>
        <p:spPr>
          <a:xfrm>
            <a:off x="7733719"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8330796B-0CAC-4608-828E-2F9CD8AA09CF}"/>
              </a:ext>
            </a:extLst>
          </p:cNvPr>
          <p:cNvCxnSpPr>
            <a:cxnSpLocks/>
          </p:cNvCxnSpPr>
          <p:nvPr/>
        </p:nvCxnSpPr>
        <p:spPr>
          <a:xfrm>
            <a:off x="7957497"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7D84F786-40FE-419A-9058-CDEEE6D0AB04}"/>
              </a:ext>
            </a:extLst>
          </p:cNvPr>
          <p:cNvCxnSpPr>
            <a:cxnSpLocks/>
          </p:cNvCxnSpPr>
          <p:nvPr/>
        </p:nvCxnSpPr>
        <p:spPr>
          <a:xfrm>
            <a:off x="8176638"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64E05A6-353C-4354-9434-E02630141541}"/>
              </a:ext>
            </a:extLst>
          </p:cNvPr>
          <p:cNvCxnSpPr>
            <a:cxnSpLocks/>
          </p:cNvCxnSpPr>
          <p:nvPr/>
        </p:nvCxnSpPr>
        <p:spPr>
          <a:xfrm>
            <a:off x="8396556"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BEDE84C-2F26-4885-8665-03281586FC21}"/>
              </a:ext>
            </a:extLst>
          </p:cNvPr>
          <p:cNvCxnSpPr>
            <a:cxnSpLocks/>
          </p:cNvCxnSpPr>
          <p:nvPr/>
        </p:nvCxnSpPr>
        <p:spPr>
          <a:xfrm>
            <a:off x="8620334" y="2334457"/>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4896798-7A4D-4259-8953-7A7B20E0C7BC}"/>
              </a:ext>
            </a:extLst>
          </p:cNvPr>
          <p:cNvCxnSpPr>
            <a:cxnSpLocks/>
          </p:cNvCxnSpPr>
          <p:nvPr/>
        </p:nvCxnSpPr>
        <p:spPr>
          <a:xfrm>
            <a:off x="8846818"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3021A21-C971-4ACD-8949-479F08C6135A}"/>
              </a:ext>
            </a:extLst>
          </p:cNvPr>
          <p:cNvCxnSpPr>
            <a:cxnSpLocks/>
          </p:cNvCxnSpPr>
          <p:nvPr/>
        </p:nvCxnSpPr>
        <p:spPr>
          <a:xfrm>
            <a:off x="9066736"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4391BC5-7D89-4535-A165-F166E797DAD3}"/>
              </a:ext>
            </a:extLst>
          </p:cNvPr>
          <p:cNvCxnSpPr>
            <a:cxnSpLocks/>
          </p:cNvCxnSpPr>
          <p:nvPr/>
        </p:nvCxnSpPr>
        <p:spPr>
          <a:xfrm>
            <a:off x="9290514"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A85D8A80-2AC1-45C4-B94A-C332A1E8819F}"/>
              </a:ext>
            </a:extLst>
          </p:cNvPr>
          <p:cNvCxnSpPr>
            <a:cxnSpLocks/>
          </p:cNvCxnSpPr>
          <p:nvPr/>
        </p:nvCxnSpPr>
        <p:spPr>
          <a:xfrm>
            <a:off x="9509655"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69AEDB4-B9CD-4ADD-86CC-AAD5F7BE7416}"/>
              </a:ext>
            </a:extLst>
          </p:cNvPr>
          <p:cNvCxnSpPr>
            <a:cxnSpLocks/>
          </p:cNvCxnSpPr>
          <p:nvPr/>
        </p:nvCxnSpPr>
        <p:spPr>
          <a:xfrm>
            <a:off x="9729573"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4815F765-531C-4CE1-B48E-726EDEC045CD}"/>
              </a:ext>
            </a:extLst>
          </p:cNvPr>
          <p:cNvCxnSpPr>
            <a:cxnSpLocks/>
          </p:cNvCxnSpPr>
          <p:nvPr/>
        </p:nvCxnSpPr>
        <p:spPr>
          <a:xfrm>
            <a:off x="9953351" y="2350744"/>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35DBC4C-CF75-4F77-A191-4E84A0D96806}"/>
              </a:ext>
            </a:extLst>
          </p:cNvPr>
          <p:cNvCxnSpPr>
            <a:cxnSpLocks/>
          </p:cNvCxnSpPr>
          <p:nvPr/>
        </p:nvCxnSpPr>
        <p:spPr>
          <a:xfrm>
            <a:off x="10172119" y="2348789"/>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DC274A23-C973-44F5-8118-0B52000349C8}"/>
              </a:ext>
            </a:extLst>
          </p:cNvPr>
          <p:cNvCxnSpPr>
            <a:cxnSpLocks/>
          </p:cNvCxnSpPr>
          <p:nvPr/>
        </p:nvCxnSpPr>
        <p:spPr>
          <a:xfrm>
            <a:off x="10391260"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D3C05D9-3084-4D43-99C9-C6EE9FF4FAFC}"/>
              </a:ext>
            </a:extLst>
          </p:cNvPr>
          <p:cNvCxnSpPr>
            <a:cxnSpLocks/>
          </p:cNvCxnSpPr>
          <p:nvPr/>
        </p:nvCxnSpPr>
        <p:spPr>
          <a:xfrm>
            <a:off x="10611178"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14956AD-0FE2-4A03-B60B-10FAC5EEF560}"/>
              </a:ext>
            </a:extLst>
          </p:cNvPr>
          <p:cNvCxnSpPr>
            <a:cxnSpLocks/>
          </p:cNvCxnSpPr>
          <p:nvPr/>
        </p:nvCxnSpPr>
        <p:spPr>
          <a:xfrm>
            <a:off x="10834956" y="2341623"/>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D226D42-A2E1-408E-A813-85834BEF3AF6}"/>
              </a:ext>
            </a:extLst>
          </p:cNvPr>
          <p:cNvCxnSpPr>
            <a:cxnSpLocks/>
          </p:cNvCxnSpPr>
          <p:nvPr/>
        </p:nvCxnSpPr>
        <p:spPr>
          <a:xfrm>
            <a:off x="11049628"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5328A46F-09D8-412B-BE0B-E3F17709AEA1}"/>
              </a:ext>
            </a:extLst>
          </p:cNvPr>
          <p:cNvCxnSpPr>
            <a:cxnSpLocks/>
          </p:cNvCxnSpPr>
          <p:nvPr/>
        </p:nvCxnSpPr>
        <p:spPr>
          <a:xfrm>
            <a:off x="11269546"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9E9DB5A1-6784-4F86-943E-10B9EDB8D656}"/>
              </a:ext>
            </a:extLst>
          </p:cNvPr>
          <p:cNvCxnSpPr>
            <a:cxnSpLocks/>
          </p:cNvCxnSpPr>
          <p:nvPr/>
        </p:nvCxnSpPr>
        <p:spPr>
          <a:xfrm>
            <a:off x="11493324" y="2357910"/>
            <a:ext cx="0" cy="1324978"/>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70D19D36-8FD8-4C64-88B6-F48BE69FBAFB}"/>
                  </a:ext>
                </a:extLst>
              </p:cNvPr>
              <p:cNvSpPr txBox="1"/>
              <p:nvPr/>
            </p:nvSpPr>
            <p:spPr>
              <a:xfrm>
                <a:off x="7201460" y="2014285"/>
                <a:ext cx="388083" cy="367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1</m:t>
                      </m:r>
                    </m:oMath>
                  </m:oMathPara>
                </a14:m>
                <a:endParaRPr lang="zh-CN" altLang="en-US" i="1" dirty="0"/>
              </a:p>
            </p:txBody>
          </p:sp>
        </mc:Choice>
        <mc:Fallback xmlns="">
          <p:sp>
            <p:nvSpPr>
              <p:cNvPr id="122" name="文本框 121">
                <a:extLst>
                  <a:ext uri="{FF2B5EF4-FFF2-40B4-BE49-F238E27FC236}">
                    <a16:creationId xmlns:a16="http://schemas.microsoft.com/office/drawing/2014/main" id="{70D19D36-8FD8-4C64-88B6-F48BE69FBAFB}"/>
                  </a:ext>
                </a:extLst>
              </p:cNvPr>
              <p:cNvSpPr txBox="1">
                <a:spLocks noRot="1" noChangeAspect="1" noMove="1" noResize="1" noEditPoints="1" noAdjustHandles="1" noChangeArrowheads="1" noChangeShapeType="1" noTextEdit="1"/>
              </p:cNvSpPr>
              <p:nvPr/>
            </p:nvSpPr>
            <p:spPr>
              <a:xfrm>
                <a:off x="7201460" y="2014285"/>
                <a:ext cx="388083" cy="3671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2613FAC7-43C5-4617-868C-E49AB62E55DA}"/>
                  </a:ext>
                </a:extLst>
              </p:cNvPr>
              <p:cNvSpPr txBox="1"/>
              <p:nvPr/>
            </p:nvSpPr>
            <p:spPr>
              <a:xfrm>
                <a:off x="938970" y="2296674"/>
                <a:ext cx="3880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ctrlPr>
                        </m:radPr>
                        <m:deg/>
                        <m:e>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𝐾</m:t>
                          </m:r>
                        </m:e>
                      </m:rad>
                    </m:oMath>
                  </m:oMathPara>
                </a14:m>
                <a:endParaRPr lang="zh-CN" altLang="en-US" i="1" dirty="0"/>
              </a:p>
            </p:txBody>
          </p:sp>
        </mc:Choice>
        <mc:Fallback xmlns="">
          <p:sp>
            <p:nvSpPr>
              <p:cNvPr id="123" name="文本框 122">
                <a:extLst>
                  <a:ext uri="{FF2B5EF4-FFF2-40B4-BE49-F238E27FC236}">
                    <a16:creationId xmlns:a16="http://schemas.microsoft.com/office/drawing/2014/main" id="{2613FAC7-43C5-4617-868C-E49AB62E55DA}"/>
                  </a:ext>
                </a:extLst>
              </p:cNvPr>
              <p:cNvSpPr txBox="1">
                <a:spLocks noRot="1" noChangeAspect="1" noMove="1" noResize="1" noEditPoints="1" noAdjustHandles="1" noChangeArrowheads="1" noChangeShapeType="1" noTextEdit="1"/>
              </p:cNvSpPr>
              <p:nvPr/>
            </p:nvSpPr>
            <p:spPr>
              <a:xfrm>
                <a:off x="938970" y="2296674"/>
                <a:ext cx="388083" cy="400110"/>
              </a:xfrm>
              <a:prstGeom prst="rect">
                <a:avLst/>
              </a:prstGeom>
              <a:blipFill>
                <a:blip r:embed="rId10"/>
                <a:stretch>
                  <a:fillRect r="-26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60788401-5FB9-405A-8605-AE8E6E4CD63C}"/>
                  </a:ext>
                </a:extLst>
              </p:cNvPr>
              <p:cNvSpPr txBox="1"/>
              <p:nvPr/>
            </p:nvSpPr>
            <p:spPr>
              <a:xfrm>
                <a:off x="1558574" y="1744789"/>
                <a:ext cx="3880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ctrlPr>
                        </m:radPr>
                        <m:deg/>
                        <m:e>
                          <m:r>
                            <a:rPr lang="en-US" altLang="zh-CN" sz="1800" b="0" i="1"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𝐾</m:t>
                          </m:r>
                        </m:e>
                      </m:rad>
                    </m:oMath>
                  </m:oMathPara>
                </a14:m>
                <a:endParaRPr lang="zh-CN" altLang="en-US" i="1" dirty="0"/>
              </a:p>
            </p:txBody>
          </p:sp>
        </mc:Choice>
        <mc:Fallback xmlns="">
          <p:sp>
            <p:nvSpPr>
              <p:cNvPr id="124" name="文本框 123">
                <a:extLst>
                  <a:ext uri="{FF2B5EF4-FFF2-40B4-BE49-F238E27FC236}">
                    <a16:creationId xmlns:a16="http://schemas.microsoft.com/office/drawing/2014/main" id="{60788401-5FB9-405A-8605-AE8E6E4CD63C}"/>
                  </a:ext>
                </a:extLst>
              </p:cNvPr>
              <p:cNvSpPr txBox="1">
                <a:spLocks noRot="1" noChangeAspect="1" noMove="1" noResize="1" noEditPoints="1" noAdjustHandles="1" noChangeArrowheads="1" noChangeShapeType="1" noTextEdit="1"/>
              </p:cNvSpPr>
              <p:nvPr/>
            </p:nvSpPr>
            <p:spPr>
              <a:xfrm>
                <a:off x="1558574" y="1744789"/>
                <a:ext cx="388083" cy="400110"/>
              </a:xfrm>
              <a:prstGeom prst="rect">
                <a:avLst/>
              </a:prstGeom>
              <a:blipFill>
                <a:blip r:embed="rId11"/>
                <a:stretch>
                  <a:fillRect r="-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F30EC0EE-C47D-458F-8CB5-12F22946011E}"/>
                  </a:ext>
                </a:extLst>
              </p:cNvPr>
              <p:cNvSpPr txBox="1"/>
              <p:nvPr/>
            </p:nvSpPr>
            <p:spPr>
              <a:xfrm>
                <a:off x="8711086" y="3666682"/>
                <a:ext cx="1746320" cy="400110"/>
              </a:xfrm>
              <a:prstGeom prst="rect">
                <a:avLst/>
              </a:prstGeom>
              <a:noFill/>
            </p:spPr>
            <p:txBody>
              <a:bodyPr wrap="square">
                <a:spAutoFit/>
              </a:bodyPr>
              <a:lstStyle/>
              <a:p>
                <a:r>
                  <a:rPr lang="en-US" altLang="zh-CN" sz="2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New matrix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oMath>
                </a14:m>
                <a:endParaRPr lang="zh-CN" altLang="en-US" sz="2000" b="1" dirty="0"/>
              </a:p>
            </p:txBody>
          </p:sp>
        </mc:Choice>
        <mc:Fallback xmlns="">
          <p:sp>
            <p:nvSpPr>
              <p:cNvPr id="125" name="文本框 124">
                <a:extLst>
                  <a:ext uri="{FF2B5EF4-FFF2-40B4-BE49-F238E27FC236}">
                    <a16:creationId xmlns:a16="http://schemas.microsoft.com/office/drawing/2014/main" id="{F30EC0EE-C47D-458F-8CB5-12F22946011E}"/>
                  </a:ext>
                </a:extLst>
              </p:cNvPr>
              <p:cNvSpPr txBox="1">
                <a:spLocks noRot="1" noChangeAspect="1" noMove="1" noResize="1" noEditPoints="1" noAdjustHandles="1" noChangeArrowheads="1" noChangeShapeType="1" noTextEdit="1"/>
              </p:cNvSpPr>
              <p:nvPr/>
            </p:nvSpPr>
            <p:spPr>
              <a:xfrm>
                <a:off x="8711086" y="3666682"/>
                <a:ext cx="1746320" cy="400110"/>
              </a:xfrm>
              <a:prstGeom prst="rect">
                <a:avLst/>
              </a:prstGeom>
              <a:blipFill>
                <a:blip r:embed="rId12"/>
                <a:stretch>
                  <a:fillRect l="-3846"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84ADE092-C1ED-4EA6-9D5C-AAFDF643FBB0}"/>
                  </a:ext>
                </a:extLst>
              </p:cNvPr>
              <p:cNvSpPr txBox="1"/>
              <p:nvPr/>
            </p:nvSpPr>
            <p:spPr>
              <a:xfrm>
                <a:off x="316378" y="5354427"/>
                <a:ext cx="3924023" cy="405624"/>
              </a:xfrm>
              <a:prstGeom prst="rect">
                <a:avLst/>
              </a:prstGeom>
              <a:noFill/>
            </p:spPr>
            <p:txBody>
              <a:bodyPr wrap="none" rtlCol="0">
                <a:spAutoFit/>
              </a:bodyPr>
              <a:lstStyle/>
              <a:p>
                <a14:m>
                  <m:oMath xmlns:m="http://schemas.openxmlformats.org/officeDocument/2006/math">
                    <m:r>
                      <a:rPr lang="en-US" altLang="zh-CN" sz="2000" b="1" i="0" smtClean="0">
                        <a:latin typeface="Cambria Math" panose="02040503050406030204" pitchFamily="18" charset="0"/>
                      </a:rPr>
                      <m:t>𝐂</m:t>
                    </m:r>
                    <m:r>
                      <a:rPr lang="en-US" altLang="zh-CN" sz="2000" b="1" i="0" smtClean="0">
                        <a:latin typeface="Cambria Math" panose="02040503050406030204" pitchFamily="18" charset="0"/>
                      </a:rPr>
                      <m:t>= </m:t>
                    </m:r>
                    <m:r>
                      <a:rPr lang="zh-CN" altLang="en-US" sz="2000" b="1" i="1" smtClean="0">
                        <a:latin typeface="Cambria Math" panose="02040503050406030204" pitchFamily="18" charset="0"/>
                      </a:rPr>
                      <m:t>𝔼</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0" i="1" smtClean="0">
                                    <a:latin typeface="Cambria Math" panose="02040503050406030204" pitchFamily="18" charset="0"/>
                                  </a:rPr>
                                  <m:t>𝑠</m:t>
                                </m:r>
                              </m:sub>
                            </m:sSub>
                            <m:r>
                              <a:rPr lang="en-US" altLang="zh-CN" sz="2000" b="1" i="0" smtClean="0">
                                <a:latin typeface="Cambria Math" panose="02040503050406030204" pitchFamily="18" charset="0"/>
                              </a:rPr>
                              <m:t>−</m:t>
                            </m:r>
                            <m:acc>
                              <m:accPr>
                                <m:chr m:val="̅"/>
                                <m:ctrlPr>
                                  <a:rPr lang="en-US" altLang="zh-CN" sz="2000" i="1" smtClean="0">
                                    <a:latin typeface="Cambria Math" panose="02040503050406030204" pitchFamily="18" charset="0"/>
                                  </a:rPr>
                                </m:ctrlPr>
                              </m:accPr>
                              <m:e>
                                <m:r>
                                  <a:rPr lang="en-US" altLang="zh-CN" sz="2000" b="1" i="0" smtClean="0">
                                    <a:latin typeface="Cambria Math" panose="02040503050406030204" pitchFamily="18" charset="0"/>
                                  </a:rPr>
                                  <m:t>𝐱</m:t>
                                </m:r>
                              </m:e>
                            </m:acc>
                          </m:e>
                        </m:d>
                        <m:sSup>
                          <m:sSupPr>
                            <m:ctrlPr>
                              <a:rPr lang="en-US" altLang="zh-CN" sz="2000" i="1" smtClean="0">
                                <a:latin typeface="Cambria Math" panose="02040503050406030204" pitchFamily="18" charset="0"/>
                              </a:rPr>
                            </m:ctrlPr>
                          </m:sSupPr>
                          <m:e>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0">
                                        <a:latin typeface="Cambria Math" panose="02040503050406030204" pitchFamily="18" charset="0"/>
                                      </a:rPr>
                                      <m:t>𝐱</m:t>
                                    </m:r>
                                  </m:e>
                                  <m:sub>
                                    <m:r>
                                      <a:rPr lang="en-US" altLang="zh-CN" sz="2000" b="0" i="1">
                                        <a:latin typeface="Cambria Math" panose="02040503050406030204" pitchFamily="18" charset="0"/>
                                      </a:rPr>
                                      <m:t>𝑠</m:t>
                                    </m:r>
                                  </m:sub>
                                </m:sSub>
                                <m:r>
                                  <a:rPr lang="en-US" altLang="zh-CN" sz="2000" b="0" i="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b="1" i="0">
                                        <a:latin typeface="Cambria Math" panose="02040503050406030204" pitchFamily="18" charset="0"/>
                                      </a:rPr>
                                      <m:t>𝐱</m:t>
                                    </m:r>
                                  </m:e>
                                </m:acc>
                              </m:e>
                            </m:d>
                          </m:e>
                          <m:sup>
                            <m:r>
                              <m:rPr>
                                <m:sty m:val="p"/>
                              </m:rPr>
                              <a:rPr lang="en-US" altLang="zh-CN" sz="2000" b="0" i="0" smtClean="0">
                                <a:latin typeface="Cambria Math" panose="02040503050406030204" pitchFamily="18" charset="0"/>
                              </a:rPr>
                              <m:t>T</m:t>
                            </m:r>
                          </m:sup>
                        </m:sSup>
                      </m:e>
                    </m:d>
                  </m:oMath>
                </a14:m>
                <a:r>
                  <a:rPr lang="en-US" altLang="zh-CN" sz="2000" b="1"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sup>
                    </m:sSup>
                  </m:oMath>
                </a14:m>
                <a:endParaRPr lang="zh-CN" altLang="en-US" sz="2000" dirty="0"/>
              </a:p>
            </p:txBody>
          </p:sp>
        </mc:Choice>
        <mc:Fallback xmlns="">
          <p:sp>
            <p:nvSpPr>
              <p:cNvPr id="126" name="文本框 125">
                <a:extLst>
                  <a:ext uri="{FF2B5EF4-FFF2-40B4-BE49-F238E27FC236}">
                    <a16:creationId xmlns:a16="http://schemas.microsoft.com/office/drawing/2014/main" id="{84ADE092-C1ED-4EA6-9D5C-AAFDF643FBB0}"/>
                  </a:ext>
                </a:extLst>
              </p:cNvPr>
              <p:cNvSpPr txBox="1">
                <a:spLocks noRot="1" noChangeAspect="1" noMove="1" noResize="1" noEditPoints="1" noAdjustHandles="1" noChangeArrowheads="1" noChangeShapeType="1" noTextEdit="1"/>
              </p:cNvSpPr>
              <p:nvPr/>
            </p:nvSpPr>
            <p:spPr>
              <a:xfrm>
                <a:off x="316378" y="5354427"/>
                <a:ext cx="3924023" cy="40562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A5B1A693-F277-4A8C-86DE-EC80F222E9D3}"/>
                  </a:ext>
                </a:extLst>
              </p:cNvPr>
              <p:cNvSpPr txBox="1"/>
              <p:nvPr/>
            </p:nvSpPr>
            <p:spPr>
              <a:xfrm>
                <a:off x="8262170" y="3976577"/>
                <a:ext cx="2815369" cy="369332"/>
              </a:xfrm>
              <a:prstGeom prst="rect">
                <a:avLst/>
              </a:prstGeom>
              <a:noFill/>
            </p:spPr>
            <p:txBody>
              <a:bodyPr wrap="square">
                <a:spAutoFit/>
              </a:bodyPr>
              <a:lstStyle/>
              <a:p>
                <a14:m>
                  <m:oMath xmlns:m="http://schemas.openxmlformats.org/officeDocument/2006/math">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0"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0"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b="0" i="1" smtClean="0">
                            <a:latin typeface="Cambria Math" panose="02040503050406030204" pitchFamily="18" charset="0"/>
                          </a:rPr>
                          <m:t>𝑆</m:t>
                        </m:r>
                      </m:sub>
                    </m:sSub>
                    <m:r>
                      <a:rPr lang="en-US" altLang="zh-CN" sz="18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oMath>
                </a14:m>
                <a:r>
                  <a:rPr lang="en-US" altLang="zh-CN"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endParaRPr lang="zh-CN" altLang="en-US" dirty="0"/>
              </a:p>
            </p:txBody>
          </p:sp>
        </mc:Choice>
        <mc:Fallback xmlns="">
          <p:sp>
            <p:nvSpPr>
              <p:cNvPr id="128" name="文本框 127">
                <a:extLst>
                  <a:ext uri="{FF2B5EF4-FFF2-40B4-BE49-F238E27FC236}">
                    <a16:creationId xmlns:a16="http://schemas.microsoft.com/office/drawing/2014/main" id="{A5B1A693-F277-4A8C-86DE-EC80F222E9D3}"/>
                  </a:ext>
                </a:extLst>
              </p:cNvPr>
              <p:cNvSpPr txBox="1">
                <a:spLocks noRot="1" noChangeAspect="1" noMove="1" noResize="1" noEditPoints="1" noAdjustHandles="1" noChangeArrowheads="1" noChangeShapeType="1" noTextEdit="1"/>
              </p:cNvSpPr>
              <p:nvPr/>
            </p:nvSpPr>
            <p:spPr>
              <a:xfrm>
                <a:off x="8262170" y="3976577"/>
                <a:ext cx="2815369" cy="369332"/>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748652B6-B118-4CA6-8635-418FF0A2023F}"/>
                  </a:ext>
                </a:extLst>
              </p:cNvPr>
              <p:cNvSpPr txBox="1"/>
              <p:nvPr/>
            </p:nvSpPr>
            <p:spPr>
              <a:xfrm>
                <a:off x="316378" y="4969891"/>
                <a:ext cx="2823996"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Covariance matrix of </a:t>
                </a:r>
                <a14:m>
                  <m:oMath xmlns:m="http://schemas.openxmlformats.org/officeDocument/2006/math">
                    <m:r>
                      <a:rPr lang="en-US" altLang="zh-CN" sz="2000" b="1" i="0" smtClean="0">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𝐗</m:t>
                    </m:r>
                  </m:oMath>
                </a14:m>
                <a:endParaRPr lang="zh-CN" altLang="en-US" sz="2000" b="1" dirty="0"/>
              </a:p>
            </p:txBody>
          </p:sp>
        </mc:Choice>
        <mc:Fallback xmlns="">
          <p:sp>
            <p:nvSpPr>
              <p:cNvPr id="130" name="文本框 129">
                <a:extLst>
                  <a:ext uri="{FF2B5EF4-FFF2-40B4-BE49-F238E27FC236}">
                    <a16:creationId xmlns:a16="http://schemas.microsoft.com/office/drawing/2014/main" id="{748652B6-B118-4CA6-8635-418FF0A2023F}"/>
                  </a:ext>
                </a:extLst>
              </p:cNvPr>
              <p:cNvSpPr txBox="1">
                <a:spLocks noRot="1" noChangeAspect="1" noMove="1" noResize="1" noEditPoints="1" noAdjustHandles="1" noChangeArrowheads="1" noChangeShapeType="1" noTextEdit="1"/>
              </p:cNvSpPr>
              <p:nvPr/>
            </p:nvSpPr>
            <p:spPr>
              <a:xfrm>
                <a:off x="316378" y="4969891"/>
                <a:ext cx="2823996" cy="400110"/>
              </a:xfrm>
              <a:prstGeom prst="rect">
                <a:avLst/>
              </a:prstGeom>
              <a:blipFill>
                <a:blip r:embed="rId15"/>
                <a:stretch>
                  <a:fillRect l="-2376" t="-7576" b="-25758"/>
                </a:stretch>
              </a:blipFill>
            </p:spPr>
            <p:txBody>
              <a:bodyPr/>
              <a:lstStyle/>
              <a:p>
                <a:r>
                  <a:rPr lang="zh-CN" altLang="en-US">
                    <a:noFill/>
                  </a:rPr>
                  <a:t> </a:t>
                </a:r>
              </a:p>
            </p:txBody>
          </p:sp>
        </mc:Fallback>
      </mc:AlternateContent>
      <p:cxnSp>
        <p:nvCxnSpPr>
          <p:cNvPr id="131" name="直接箭头连接符 130">
            <a:extLst>
              <a:ext uri="{FF2B5EF4-FFF2-40B4-BE49-F238E27FC236}">
                <a16:creationId xmlns:a16="http://schemas.microsoft.com/office/drawing/2014/main" id="{F0F8F89B-2283-4375-9873-B0B130EA618D}"/>
              </a:ext>
            </a:extLst>
          </p:cNvPr>
          <p:cNvCxnSpPr>
            <a:cxnSpLocks/>
          </p:cNvCxnSpPr>
          <p:nvPr/>
        </p:nvCxnSpPr>
        <p:spPr>
          <a:xfrm>
            <a:off x="4799311" y="5208209"/>
            <a:ext cx="2252248" cy="0"/>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102350BA-9293-4258-B5DF-C2E3B68F168D}"/>
              </a:ext>
            </a:extLst>
          </p:cNvPr>
          <p:cNvSpPr txBox="1"/>
          <p:nvPr/>
        </p:nvSpPr>
        <p:spPr>
          <a:xfrm>
            <a:off x="4183124" y="4668429"/>
            <a:ext cx="347933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Eigenvalue decomposition</a:t>
            </a:r>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7DF26E3B-2048-4543-8739-E54E8EB7C0BD}"/>
                  </a:ext>
                </a:extLst>
              </p:cNvPr>
              <p:cNvSpPr txBox="1"/>
              <p:nvPr/>
            </p:nvSpPr>
            <p:spPr>
              <a:xfrm>
                <a:off x="7586869" y="5382924"/>
                <a:ext cx="4288303"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kernel </a:t>
                </a:r>
                <a14:m>
                  <m:oMath xmlns:m="http://schemas.openxmlformats.org/officeDocument/2006/math">
                    <m:r>
                      <a:rPr lang="en-US" altLang="zh-CN" sz="2000" b="1" i="0" smtClean="0">
                        <a:latin typeface="Cambria Math" panose="02040503050406030204" pitchFamily="18" charset="0"/>
                      </a:rPr>
                      <m:t>𝐏</m:t>
                    </m:r>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𝐩</m:t>
                        </m:r>
                      </m:e>
                      <m:sub>
                        <m:r>
                          <a:rPr lang="en-US" altLang="zh-CN" sz="2000" b="0" i="1" smtClean="0">
                            <a:latin typeface="Cambria Math" panose="02040503050406030204" pitchFamily="18" charset="0"/>
                          </a:rPr>
                          <m:t>𝐾</m:t>
                        </m:r>
                      </m:sub>
                    </m:sSub>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r>
                      <a:rPr lang="en-US" altLang="zh-CN" sz="2000" b="1"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sup>
                    </m:sSup>
                  </m:oMath>
                </a14:m>
                <a:endParaRPr lang="zh-CN" altLang="en-US" sz="2000" dirty="0"/>
              </a:p>
            </p:txBody>
          </p:sp>
        </mc:Choice>
        <mc:Fallback xmlns="">
          <p:sp>
            <p:nvSpPr>
              <p:cNvPr id="133" name="文本框 132">
                <a:extLst>
                  <a:ext uri="{FF2B5EF4-FFF2-40B4-BE49-F238E27FC236}">
                    <a16:creationId xmlns:a16="http://schemas.microsoft.com/office/drawing/2014/main" id="{7DF26E3B-2048-4543-8739-E54E8EB7C0BD}"/>
                  </a:ext>
                </a:extLst>
              </p:cNvPr>
              <p:cNvSpPr txBox="1">
                <a:spLocks noRot="1" noChangeAspect="1" noMove="1" noResize="1" noEditPoints="1" noAdjustHandles="1" noChangeArrowheads="1" noChangeShapeType="1" noTextEdit="1"/>
              </p:cNvSpPr>
              <p:nvPr/>
            </p:nvSpPr>
            <p:spPr>
              <a:xfrm>
                <a:off x="7586869" y="5382924"/>
                <a:ext cx="4288303" cy="400110"/>
              </a:xfrm>
              <a:prstGeom prst="rect">
                <a:avLst/>
              </a:prstGeom>
              <a:blipFill>
                <a:blip r:embed="rId16"/>
                <a:stretch>
                  <a:fillRect l="-1565" t="-7576" b="-25758"/>
                </a:stretch>
              </a:blipFill>
            </p:spPr>
            <p:txBody>
              <a:bodyPr/>
              <a:lstStyle/>
              <a:p>
                <a:r>
                  <a:rPr lang="zh-CN" altLang="en-US">
                    <a:noFill/>
                  </a:rPr>
                  <a:t> </a:t>
                </a:r>
              </a:p>
            </p:txBody>
          </p:sp>
        </mc:Fallback>
      </mc:AlternateContent>
      <p:sp>
        <p:nvSpPr>
          <p:cNvPr id="137" name="文本框 136">
            <a:extLst>
              <a:ext uri="{FF2B5EF4-FFF2-40B4-BE49-F238E27FC236}">
                <a16:creationId xmlns:a16="http://schemas.microsoft.com/office/drawing/2014/main" id="{01DBCB82-299D-4121-9533-2980EF69DEC6}"/>
              </a:ext>
            </a:extLst>
          </p:cNvPr>
          <p:cNvSpPr txBox="1"/>
          <p:nvPr/>
        </p:nvSpPr>
        <p:spPr>
          <a:xfrm>
            <a:off x="7564858" y="4684716"/>
            <a:ext cx="4542264" cy="707886"/>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Arrange eigenvector according to eigenvalue in descending order to obtain</a:t>
            </a:r>
            <a:endParaRPr lang="zh-CN" altLang="en-US"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AB7F9AD3-E059-41A6-B052-78AAF8B9DCAA}"/>
                  </a:ext>
                </a:extLst>
              </p:cNvPr>
              <p:cNvSpPr txBox="1"/>
              <p:nvPr/>
            </p:nvSpPr>
            <p:spPr>
              <a:xfrm>
                <a:off x="657547" y="6024314"/>
                <a:ext cx="11046773" cy="406009"/>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coefficient matrix </a:t>
                </a:r>
                <a14:m>
                  <m:oMath xmlns:m="http://schemas.openxmlformats.org/officeDocument/2006/math">
                    <m:r>
                      <a:rPr lang="en-US" altLang="zh-CN" sz="2000" b="1" i="0" smtClean="0">
                        <a:latin typeface="Cambria Math" panose="02040503050406030204" pitchFamily="18" charset="0"/>
                      </a:rPr>
                      <m:t>𝐘</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1" i="0" smtClean="0">
                            <a:latin typeface="Cambria Math" panose="02040503050406030204" pitchFamily="18" charset="0"/>
                            <a:ea typeface="Cambria Math" panose="02040503050406030204" pitchFamily="18" charset="0"/>
                          </a:rPr>
                          <m:t>𝐏</m:t>
                        </m:r>
                      </m:e>
                      <m:sup>
                        <m:r>
                          <m:rPr>
                            <m:sty m:val="p"/>
                          </m:rPr>
                          <a:rPr lang="en-US" altLang="zh-CN" sz="2000" b="0" i="0" smtClean="0">
                            <a:latin typeface="Cambria Math" panose="02040503050406030204" pitchFamily="18" charset="0"/>
                            <a:ea typeface="Cambria Math" panose="02040503050406030204" pitchFamily="18" charset="0"/>
                          </a:rPr>
                          <m:t>T</m:t>
                        </m:r>
                      </m:sup>
                    </m:sSup>
                    <m:r>
                      <a:rPr lang="en-US" altLang="zh-CN" sz="2000" b="1" i="0" smtClean="0">
                        <a:latin typeface="Cambria Math" panose="02040503050406030204" pitchFamily="18" charset="0"/>
                        <a:ea typeface="Cambria Math" panose="02040503050406030204" pitchFamily="18" charset="0"/>
                      </a:rPr>
                      <m:t>𝐗</m:t>
                    </m:r>
                    <m:r>
                      <a:rPr lang="en-US" altLang="zh-CN" sz="2000" b="0" i="0"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𝐲</m:t>
                            </m:r>
                          </m:e>
                          <m:sub>
                            <m:r>
                              <a:rPr lang="en-US" altLang="zh-CN" sz="2000" i="1">
                                <a:latin typeface="Cambria Math" panose="02040503050406030204" pitchFamily="18" charset="0"/>
                              </a:rPr>
                              <m:t>𝐾</m:t>
                            </m:r>
                          </m:sub>
                        </m:sSub>
                        <m:r>
                          <a:rPr lang="en-US" altLang="zh-CN" sz="2000" b="1">
                            <a:solidFill>
                              <a:schemeClr val="bg2">
                                <a:lumMod val="25000"/>
                              </a:schemeClr>
                            </a:solidFill>
                            <a:latin typeface="Cambria Math" panose="02040503050406030204" pitchFamily="18" charset="0"/>
                            <a:ea typeface="微软雅黑" panose="020B0503020204020204" pitchFamily="34" charset="-122"/>
                            <a:cs typeface="Calibri" panose="020F0502020204030204" pitchFamily="34" charset="0"/>
                          </a:rPr>
                          <m:t>]</m:t>
                        </m:r>
                      </m:e>
                      <m:sup>
                        <m:r>
                          <m:rPr>
                            <m:sty m:val="p"/>
                          </m:rPr>
                          <a:rPr lang="en-US" altLang="zh-CN" sz="2000" b="0" i="0" smtClean="0">
                            <a:latin typeface="Cambria Math" panose="02040503050406030204" pitchFamily="18" charset="0"/>
                            <a:ea typeface="Cambria Math" panose="02040503050406030204" pitchFamily="18" charset="0"/>
                          </a:rPr>
                          <m:t>T</m:t>
                        </m:r>
                      </m:sup>
                    </m:sSup>
                  </m:oMath>
                </a14:m>
                <a:r>
                  <a:rPr lang="en-US" altLang="zh-CN" sz="2000" b="1" dirty="0">
                    <a:solidFill>
                      <a:schemeClr val="bg2">
                        <a:lumMod val="25000"/>
                      </a:schemeClr>
                    </a:solidFill>
                    <a:ea typeface="Cambria Math" panose="02040503050406030204" pitchFamily="18" charset="0"/>
                    <a:cs typeface="Calibri" panose="020F0502020204030204" pitchFamily="34" charset="0"/>
                  </a:rPr>
                  <a:t> </a:t>
                </a:r>
                <a14:m>
                  <m:oMath xmlns:m="http://schemas.openxmlformats.org/officeDocument/2006/math">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𝐾</m:t>
                        </m:r>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𝐲</m:t>
                        </m:r>
                      </m:e>
                      <m:sub>
                        <m:r>
                          <a:rPr lang="en-US" altLang="zh-CN" sz="2000" i="1">
                            <a:latin typeface="Cambria Math" panose="02040503050406030204" pitchFamily="18" charset="0"/>
                            <a:cs typeface="Calibri" panose="020F0502020204030204" pitchFamily="34" charset="0"/>
                          </a:rPr>
                          <m:t>𝑘</m:t>
                        </m:r>
                      </m:sub>
                    </m:sSub>
                    <m:r>
                      <a:rPr lang="en-US" altLang="zh-CN" sz="2000" b="1"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ℝ</m:t>
                        </m:r>
                      </m:e>
                      <m:sup>
                        <m:r>
                          <a:rPr lang="en-US" altLang="zh-CN" sz="2000" i="1">
                            <a:solidFill>
                              <a:schemeClr val="bg2">
                                <a:lumMod val="25000"/>
                              </a:schemeClr>
                            </a:solidFill>
                            <a:latin typeface="Cambria Math" panose="02040503050406030204" pitchFamily="18" charset="0"/>
                            <a:ea typeface="Cambria Math" panose="02040503050406030204" pitchFamily="18" charset="0"/>
                            <a:cs typeface="Calibri" panose="020F0502020204030204" pitchFamily="34" charset="0"/>
                          </a:rPr>
                          <m:t>𝑆</m:t>
                        </m:r>
                      </m:sup>
                    </m:sSup>
                  </m:oMath>
                </a14:m>
                <a:r>
                  <a:rPr lang="en-US" altLang="zh-CN" sz="2000" dirty="0">
                    <a:latin typeface="Calibri" panose="020F0502020204030204" pitchFamily="34" charset="0"/>
                    <a:cs typeface="Calibri" panose="020F0502020204030204" pitchFamily="34" charset="0"/>
                  </a:rPr>
                  <a:t> is the </a:t>
                </a:r>
                <a14:m>
                  <m:oMath xmlns:m="http://schemas.openxmlformats.org/officeDocument/2006/math">
                    <m:r>
                      <a:rPr lang="en-US" altLang="zh-CN" sz="2000" i="1">
                        <a:latin typeface="Cambria Math" panose="02040503050406030204" pitchFamily="18" charset="0"/>
                        <a:cs typeface="Calibri" panose="020F0502020204030204" pitchFamily="34" charset="0"/>
                      </a:rPr>
                      <m:t>𝑘</m:t>
                    </m:r>
                  </m:oMath>
                </a14:m>
                <a:r>
                  <a:rPr lang="en-US" altLang="zh-CN" sz="2000" dirty="0">
                    <a:latin typeface="Calibri" panose="020F0502020204030204" pitchFamily="34" charset="0"/>
                    <a:cs typeface="Calibri" panose="020F0502020204030204" pitchFamily="34" charset="0"/>
                  </a:rPr>
                  <a:t>-</a:t>
                </a:r>
                <a:r>
                  <a:rPr lang="en-US" altLang="zh-CN" sz="2000" dirty="0" err="1">
                    <a:latin typeface="Calibri" panose="020F0502020204030204" pitchFamily="34" charset="0"/>
                    <a:cs typeface="Calibri" panose="020F0502020204030204" pitchFamily="34" charset="0"/>
                  </a:rPr>
                  <a:t>th</a:t>
                </a:r>
                <a:r>
                  <a:rPr lang="en-US" altLang="zh-CN" sz="2000" dirty="0">
                    <a:latin typeface="Calibri" panose="020F0502020204030204" pitchFamily="34" charset="0"/>
                    <a:cs typeface="Calibri" panose="020F0502020204030204" pitchFamily="34" charset="0"/>
                  </a:rPr>
                  <a:t> spectral component in </a:t>
                </a:r>
                <a14:m>
                  <m:oMath xmlns:m="http://schemas.openxmlformats.org/officeDocument/2006/math">
                    <m:r>
                      <a:rPr lang="en-US" altLang="zh-CN" sz="2000" b="1" i="1">
                        <a:latin typeface="Cambria Math" panose="02040503050406030204" pitchFamily="18" charset="0"/>
                      </a:rPr>
                      <m:t>𝐘</m:t>
                    </m:r>
                  </m:oMath>
                </a14:m>
                <a:r>
                  <a:rPr lang="en-US" altLang="zh-CN" sz="2000" b="1" dirty="0"/>
                  <a:t>.</a:t>
                </a:r>
                <a:endParaRPr lang="zh-CN" altLang="en-US" sz="2000" b="1" dirty="0"/>
              </a:p>
            </p:txBody>
          </p:sp>
        </mc:Choice>
        <mc:Fallback xmlns="">
          <p:sp>
            <p:nvSpPr>
              <p:cNvPr id="138" name="文本框 137">
                <a:extLst>
                  <a:ext uri="{FF2B5EF4-FFF2-40B4-BE49-F238E27FC236}">
                    <a16:creationId xmlns:a16="http://schemas.microsoft.com/office/drawing/2014/main" id="{AB7F9AD3-E059-41A6-B052-78AAF8B9DCAA}"/>
                  </a:ext>
                </a:extLst>
              </p:cNvPr>
              <p:cNvSpPr txBox="1">
                <a:spLocks noRot="1" noChangeAspect="1" noMove="1" noResize="1" noEditPoints="1" noAdjustHandles="1" noChangeArrowheads="1" noChangeShapeType="1" noTextEdit="1"/>
              </p:cNvSpPr>
              <p:nvPr/>
            </p:nvSpPr>
            <p:spPr>
              <a:xfrm>
                <a:off x="657547" y="6024314"/>
                <a:ext cx="11046773" cy="406009"/>
              </a:xfrm>
              <a:prstGeom prst="rect">
                <a:avLst/>
              </a:prstGeom>
              <a:blipFill>
                <a:blip r:embed="rId17"/>
                <a:stretch>
                  <a:fillRect l="-607" t="-5970" b="-25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439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relationship between KLT and SISR IQA</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441A4795-ED60-43AB-8B7A-87002879AEB0}"/>
                  </a:ext>
                </a:extLst>
              </p:cNvPr>
              <p:cNvSpPr txBox="1"/>
              <p:nvPr/>
            </p:nvSpPr>
            <p:spPr>
              <a:xfrm>
                <a:off x="911715" y="1761470"/>
                <a:ext cx="10477645" cy="405624"/>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KLT kernel </a:t>
                </a:r>
                <a14:m>
                  <m:oMath xmlns:m="http://schemas.openxmlformats.org/officeDocument/2006/math">
                    <m:r>
                      <a:rPr lang="en-US" altLang="zh-CN" sz="2000" b="1" i="1">
                        <a:latin typeface="Cambria Math" panose="02040503050406030204" pitchFamily="18" charset="0"/>
                        <a:cs typeface="Calibri" panose="020F0502020204030204" pitchFamily="34" charset="0"/>
                      </a:rPr>
                      <m:t>𝐏</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 an orthogonal matrix, thus </a:t>
                </a:r>
                <a14:m>
                  <m:oMath xmlns:m="http://schemas.openxmlformats.org/officeDocument/2006/math">
                    <m:r>
                      <a:rPr lang="en-US" altLang="zh-CN" sz="2000" b="1" i="0">
                        <a:latin typeface="Cambria Math" panose="02040503050406030204" pitchFamily="18" charset="0"/>
                        <a:cs typeface="Calibri" panose="020F0502020204030204" pitchFamily="34" charset="0"/>
                      </a:rPr>
                      <m:t>𝐏</m:t>
                    </m:r>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𝐏</m:t>
                        </m:r>
                      </m:e>
                      <m:sup>
                        <m:r>
                          <m:rPr>
                            <m:sty m:val="p"/>
                          </m:rPr>
                          <a:rPr lang="en-US" altLang="zh-CN" sz="2000" b="0" i="0" smtClean="0">
                            <a:latin typeface="Cambria Math" panose="02040503050406030204" pitchFamily="18" charset="0"/>
                            <a:cs typeface="Calibri" panose="020F0502020204030204" pitchFamily="34" charset="0"/>
                          </a:rPr>
                          <m:t>T</m:t>
                        </m:r>
                      </m:sup>
                    </m:sSup>
                    <m:r>
                      <a:rPr lang="en-US" altLang="zh-CN" sz="2000" b="0" i="0" smtClean="0">
                        <a:latin typeface="Cambria Math" panose="02040503050406030204" pitchFamily="18" charset="0"/>
                        <a:cs typeface="Calibri" panose="020F0502020204030204" pitchFamily="34" charset="0"/>
                      </a:rPr>
                      <m:t>=</m:t>
                    </m:r>
                    <m:r>
                      <m:rPr>
                        <m:sty m:val="p"/>
                      </m:rPr>
                      <a:rPr lang="en-US" altLang="zh-CN" sz="2000" b="0" i="0" smtClean="0">
                        <a:latin typeface="Cambria Math" panose="02040503050406030204" pitchFamily="18" charset="0"/>
                        <a:cs typeface="Calibri" panose="020F0502020204030204" pitchFamily="34" charset="0"/>
                      </a:rPr>
                      <m:t>I</m:t>
                    </m:r>
                  </m:oMath>
                </a14:m>
                <a:r>
                  <a:rPr lang="en-US" altLang="zh-CN" sz="2000" dirty="0">
                    <a:latin typeface="Calibri" panose="020F0502020204030204" pitchFamily="34" charset="0"/>
                    <a:cs typeface="Calibri" panose="020F0502020204030204" pitchFamily="34" charset="0"/>
                  </a:rPr>
                  <a:t>, original image can be reconstructed as </a:t>
                </a:r>
                <a14:m>
                  <m:oMath xmlns:m="http://schemas.openxmlformats.org/officeDocument/2006/math">
                    <m:r>
                      <a:rPr lang="en-US" altLang="zh-CN" sz="2000" b="1" i="0" smtClean="0">
                        <a:latin typeface="Cambria Math" panose="02040503050406030204" pitchFamily="18" charset="0"/>
                        <a:cs typeface="Calibri" panose="020F0502020204030204" pitchFamily="34" charset="0"/>
                      </a:rPr>
                      <m:t>𝐗</m:t>
                    </m:r>
                    <m:r>
                      <a:rPr lang="en-US" altLang="zh-CN" sz="2000" b="0" i="0" smtClean="0">
                        <a:latin typeface="Cambria Math" panose="02040503050406030204" pitchFamily="18" charset="0"/>
                        <a:cs typeface="Calibri" panose="020F0502020204030204" pitchFamily="34" charset="0"/>
                      </a:rPr>
                      <m:t>=</m:t>
                    </m:r>
                    <m:r>
                      <a:rPr lang="en-US" altLang="zh-CN" sz="2000" b="1" i="0" smtClean="0">
                        <a:latin typeface="Cambria Math" panose="02040503050406030204" pitchFamily="18" charset="0"/>
                        <a:cs typeface="Calibri" panose="020F0502020204030204" pitchFamily="34" charset="0"/>
                      </a:rPr>
                      <m:t>𝐏𝐘</m:t>
                    </m:r>
                  </m:oMath>
                </a14:m>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mc:Choice>
        <mc:Fallback xmlns="">
          <p:sp>
            <p:nvSpPr>
              <p:cNvPr id="84" name="文本框 83">
                <a:extLst>
                  <a:ext uri="{FF2B5EF4-FFF2-40B4-BE49-F238E27FC236}">
                    <a16:creationId xmlns:a16="http://schemas.microsoft.com/office/drawing/2014/main" id="{441A4795-ED60-43AB-8B7A-87002879AEB0}"/>
                  </a:ext>
                </a:extLst>
              </p:cNvPr>
              <p:cNvSpPr txBox="1">
                <a:spLocks noRot="1" noChangeAspect="1" noMove="1" noResize="1" noEditPoints="1" noAdjustHandles="1" noChangeArrowheads="1" noChangeShapeType="1" noTextEdit="1"/>
              </p:cNvSpPr>
              <p:nvPr/>
            </p:nvSpPr>
            <p:spPr>
              <a:xfrm>
                <a:off x="911715" y="1761470"/>
                <a:ext cx="10477645" cy="405624"/>
              </a:xfrm>
              <a:prstGeom prst="rect">
                <a:avLst/>
              </a:prstGeom>
              <a:blipFill>
                <a:blip r:embed="rId4"/>
                <a:stretch>
                  <a:fillRect l="-640" t="-757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1C5C68FD-2DCF-44B8-994C-87D9304022DC}"/>
                  </a:ext>
                </a:extLst>
              </p:cNvPr>
              <p:cNvSpPr txBox="1"/>
              <p:nvPr/>
            </p:nvSpPr>
            <p:spPr>
              <a:xfrm>
                <a:off x="911715" y="2645334"/>
                <a:ext cx="10605097" cy="412934"/>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Take the first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𝑘</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spectral components to obtain reconstruction KLT coefficient matrix</a:t>
                </a:r>
                <a:r>
                  <a:rPr lang="en-US" altLang="zh-CN" dirty="0"/>
                  <a:t> </a:t>
                </a:r>
                <a14:m>
                  <m:oMath xmlns:m="http://schemas.openxmlformats.org/officeDocument/2006/math">
                    <m:sSup>
                      <m:sSupPr>
                        <m:ctrlPr>
                          <a:rPr lang="en-US" altLang="zh-CN" sz="2000" i="1" smtClean="0">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𝐘</m:t>
                        </m:r>
                      </m:e>
                      <m: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𝑘</m:t>
                        </m:r>
                        <m:r>
                          <a:rPr lang="en-US" altLang="zh-CN" sz="2000" b="0" i="1" smtClean="0">
                            <a:latin typeface="Cambria Math" panose="02040503050406030204" pitchFamily="18" charset="0"/>
                            <a:cs typeface="Calibri" panose="020F0502020204030204" pitchFamily="34" charset="0"/>
                          </a:rPr>
                          <m:t>)</m:t>
                        </m:r>
                      </m:sup>
                    </m:sSup>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 follows:</a:t>
                </a:r>
                <a:endParaRPr lang="zh-CN" altLang="en-US" sz="2000" dirty="0">
                  <a:latin typeface="Calibri" panose="020F0502020204030204" pitchFamily="34" charset="0"/>
                  <a:cs typeface="Calibri" panose="020F0502020204030204" pitchFamily="34" charset="0"/>
                </a:endParaRPr>
              </a:p>
            </p:txBody>
          </p:sp>
        </mc:Choice>
        <mc:Fallback xmlns="">
          <p:sp>
            <p:nvSpPr>
              <p:cNvPr id="127" name="文本框 126">
                <a:extLst>
                  <a:ext uri="{FF2B5EF4-FFF2-40B4-BE49-F238E27FC236}">
                    <a16:creationId xmlns:a16="http://schemas.microsoft.com/office/drawing/2014/main" id="{1C5C68FD-2DCF-44B8-994C-87D9304022DC}"/>
                  </a:ext>
                </a:extLst>
              </p:cNvPr>
              <p:cNvSpPr txBox="1">
                <a:spLocks noRot="1" noChangeAspect="1" noMove="1" noResize="1" noEditPoints="1" noAdjustHandles="1" noChangeArrowheads="1" noChangeShapeType="1" noTextEdit="1"/>
              </p:cNvSpPr>
              <p:nvPr/>
            </p:nvSpPr>
            <p:spPr>
              <a:xfrm>
                <a:off x="911715" y="2645334"/>
                <a:ext cx="10605097" cy="412934"/>
              </a:xfrm>
              <a:prstGeom prst="rect">
                <a:avLst/>
              </a:prstGeom>
              <a:blipFill>
                <a:blip r:embed="rId5"/>
                <a:stretch>
                  <a:fillRect l="-633" t="-588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4A605D87-5BA5-4899-852F-5EAB051290A5}"/>
                  </a:ext>
                </a:extLst>
              </p:cNvPr>
              <p:cNvSpPr txBox="1"/>
              <p:nvPr/>
            </p:nvSpPr>
            <p:spPr>
              <a:xfrm>
                <a:off x="3716197" y="3536508"/>
                <a:ext cx="4782756" cy="1205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cs typeface="Calibri" panose="020F0502020204030204" pitchFamily="34" charset="0"/>
                            </a:rPr>
                          </m:ctrlPr>
                        </m:sSupPr>
                        <m:e>
                          <m:r>
                            <a:rPr lang="en-US" altLang="zh-CN" sz="2400" b="1" i="0" smtClean="0">
                              <a:latin typeface="Cambria Math" panose="02040503050406030204" pitchFamily="18" charset="0"/>
                              <a:cs typeface="Calibri" panose="020F0502020204030204" pitchFamily="34" charset="0"/>
                            </a:rPr>
                            <m:t>𝐘</m:t>
                          </m:r>
                        </m:e>
                        <m:sup>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𝑘</m:t>
                          </m:r>
                          <m:r>
                            <a:rPr lang="en-US" altLang="zh-CN" sz="2400" b="0" i="1" smtClean="0">
                              <a:latin typeface="Cambria Math" panose="02040503050406030204" pitchFamily="18" charset="0"/>
                              <a:cs typeface="Calibri" panose="020F0502020204030204" pitchFamily="34" charset="0"/>
                            </a:rPr>
                            <m:t>)</m:t>
                          </m:r>
                        </m:sup>
                      </m:sSup>
                      <m:r>
                        <a:rPr lang="en-US" altLang="zh-CN" sz="2400" b="0" i="1" smtClean="0">
                          <a:latin typeface="Cambria Math" panose="02040503050406030204" pitchFamily="18" charset="0"/>
                          <a:cs typeface="Calibri" panose="020F0502020204030204" pitchFamily="34" charset="0"/>
                        </a:rPr>
                        <m:t>=</m:t>
                      </m:r>
                      <m:sSup>
                        <m:sSupPr>
                          <m:ctrlPr>
                            <a:rPr lang="en-US" altLang="zh-CN" sz="2400" b="0" i="1" smtClean="0">
                              <a:latin typeface="Cambria Math" panose="02040503050406030204" pitchFamily="18" charset="0"/>
                              <a:cs typeface="Calibri" panose="020F0502020204030204" pitchFamily="34" charset="0"/>
                            </a:rPr>
                          </m:ctrlPr>
                        </m:sSupPr>
                        <m:e>
                          <m:d>
                            <m:dPr>
                              <m:begChr m:val="["/>
                              <m:endChr m:val="]"/>
                              <m:ctrlPr>
                                <a:rPr lang="en-US" altLang="zh-CN" sz="2400" b="0" i="1" smtClean="0">
                                  <a:latin typeface="Cambria Math" panose="02040503050406030204" pitchFamily="18" charset="0"/>
                                  <a:cs typeface="Calibri" panose="020F0502020204030204" pitchFamily="34" charset="0"/>
                                </a:rPr>
                              </m:ctrlPr>
                            </m:dPr>
                            <m:e>
                              <m:m>
                                <m:mPr>
                                  <m:mcs>
                                    <m:mc>
                                      <m:mcPr>
                                        <m:count m:val="3"/>
                                        <m:mcJc m:val="center"/>
                                      </m:mcPr>
                                    </m:mc>
                                  </m:mcs>
                                  <m:ctrlPr>
                                    <a:rPr lang="en-US" altLang="zh-CN" sz="2400" b="0" i="1" smtClean="0">
                                      <a:latin typeface="Cambria Math" panose="02040503050406030204" pitchFamily="18" charset="0"/>
                                      <a:cs typeface="Calibri" panose="020F0502020204030204" pitchFamily="34" charset="0"/>
                                    </a:rPr>
                                  </m:ctrlPr>
                                </m:mPr>
                                <m:mr>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1,1</m:t>
                                        </m:r>
                                      </m:sub>
                                    </m:sSub>
                                  </m:e>
                                  <m:e>
                                    <m:r>
                                      <a:rPr lang="en-US" altLang="zh-CN" sz="2400" b="0" i="1" smtClean="0">
                                        <a:latin typeface="Cambria Math" panose="02040503050406030204" pitchFamily="18" charset="0"/>
                                        <a:cs typeface="Calibri" panose="020F0502020204030204" pitchFamily="34" charset="0"/>
                                      </a:rPr>
                                      <m:t>…</m:t>
                                    </m:r>
                                  </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,1</m:t>
                                        </m:r>
                                      </m:sub>
                                    </m:sSub>
                                  </m:e>
                                </m:mr>
                                <m:mr>
                                  <m:e>
                                    <m:r>
                                      <a:rPr lang="en-US" altLang="zh-CN" sz="2400" b="0" i="1" smtClean="0">
                                        <a:latin typeface="Cambria Math" panose="02040503050406030204" pitchFamily="18" charset="0"/>
                                        <a:cs typeface="Calibri" panose="020F0502020204030204" pitchFamily="34" charset="0"/>
                                      </a:rPr>
                                      <m:t>⋮</m:t>
                                    </m:r>
                                  </m:e>
                                  <m:e>
                                    <m:r>
                                      <a:rPr lang="en-US" altLang="zh-CN" sz="2400" b="0" i="1" smtClean="0">
                                        <a:latin typeface="Cambria Math" panose="02040503050406030204" pitchFamily="18" charset="0"/>
                                        <a:cs typeface="Calibri" panose="020F0502020204030204" pitchFamily="34" charset="0"/>
                                      </a:rPr>
                                      <m:t>⋱</m:t>
                                    </m:r>
                                  </m:e>
                                  <m:e>
                                    <m:r>
                                      <a:rPr lang="en-US" altLang="zh-CN" sz="2400" b="0" i="1" smtClean="0">
                                        <a:latin typeface="Cambria Math" panose="02040503050406030204" pitchFamily="18" charset="0"/>
                                        <a:cs typeface="Calibri" panose="020F0502020204030204" pitchFamily="34" charset="0"/>
                                      </a:rPr>
                                      <m:t>⋮</m:t>
                                    </m:r>
                                  </m:e>
                                </m:mr>
                                <m:mr>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1,</m:t>
                                        </m:r>
                                        <m:r>
                                          <a:rPr lang="en-US" altLang="zh-CN" sz="2400" i="1">
                                            <a:latin typeface="Cambria Math" panose="02040503050406030204" pitchFamily="18" charset="0"/>
                                            <a:cs typeface="Calibri" panose="020F0502020204030204" pitchFamily="34" charset="0"/>
                                          </a:rPr>
                                          <m:t>𝑆</m:t>
                                        </m:r>
                                      </m:sub>
                                    </m:sSub>
                                  </m:e>
                                  <m:e>
                                    <m:r>
                                      <a:rPr lang="en-US" altLang="zh-CN" sz="2400" b="0" i="1" smtClean="0">
                                        <a:latin typeface="Cambria Math" panose="02040503050406030204" pitchFamily="18" charset="0"/>
                                        <a:cs typeface="Calibri" panose="020F0502020204030204" pitchFamily="34" charset="0"/>
                                      </a:rPr>
                                      <m:t>…</m:t>
                                    </m:r>
                                  </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𝑦</m:t>
                                        </m:r>
                                      </m:e>
                                      <m:sub>
                                        <m: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𝑆</m:t>
                                        </m:r>
                                      </m:sub>
                                    </m:sSub>
                                  </m:e>
                                </m:mr>
                              </m:m>
                              <m:m>
                                <m:mPr>
                                  <m:mcs>
                                    <m:mc>
                                      <m:mcPr>
                                        <m:count m:val="3"/>
                                        <m:mcJc m:val="center"/>
                                      </m:mcPr>
                                    </m:mc>
                                  </m:mcs>
                                  <m:ctrlPr>
                                    <a:rPr lang="en-US" altLang="zh-CN" sz="2400" i="1">
                                      <a:latin typeface="Cambria Math" panose="02040503050406030204" pitchFamily="18" charset="0"/>
                                      <a:cs typeface="Calibri" panose="020F0502020204030204" pitchFamily="34" charset="0"/>
                                    </a:rPr>
                                  </m:ctrlPr>
                                </m:mPr>
                                <m:mr>
                                  <m:e>
                                    <m:r>
                                      <m:rPr>
                                        <m:brk m:alnAt="7"/>
                                      </m:rPr>
                                      <a:rPr lang="en-US" altLang="zh-CN" sz="2400" i="1">
                                        <a:latin typeface="Cambria Math" panose="02040503050406030204" pitchFamily="18" charset="0"/>
                                        <a:cs typeface="Calibri" panose="020F0502020204030204" pitchFamily="34" charset="0"/>
                                      </a:rPr>
                                      <m:t>0</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0</m:t>
                                    </m:r>
                                  </m:e>
                                </m:mr>
                                <m:mr>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m:t>
                                    </m:r>
                                  </m:e>
                                </m:mr>
                                <m:mr>
                                  <m:e>
                                    <m:r>
                                      <a:rPr lang="en-US" altLang="zh-CN" sz="2400" i="1">
                                        <a:latin typeface="Cambria Math" panose="02040503050406030204" pitchFamily="18" charset="0"/>
                                        <a:cs typeface="Calibri" panose="020F0502020204030204" pitchFamily="34" charset="0"/>
                                      </a:rPr>
                                      <m:t>0</m:t>
                                    </m:r>
                                  </m:e>
                                  <m:e>
                                    <m:r>
                                      <a:rPr lang="en-US" altLang="zh-CN" sz="2400" i="1">
                                        <a:latin typeface="Cambria Math" panose="02040503050406030204" pitchFamily="18" charset="0"/>
                                        <a:cs typeface="Calibri" panose="020F0502020204030204" pitchFamily="34" charset="0"/>
                                      </a:rPr>
                                      <m:t>…</m:t>
                                    </m:r>
                                  </m:e>
                                  <m:e>
                                    <m:r>
                                      <a:rPr lang="en-US" altLang="zh-CN" sz="2400" i="1">
                                        <a:latin typeface="Cambria Math" panose="02040503050406030204" pitchFamily="18" charset="0"/>
                                        <a:cs typeface="Calibri" panose="020F0502020204030204" pitchFamily="34" charset="0"/>
                                      </a:rPr>
                                      <m:t>0</m:t>
                                    </m:r>
                                  </m:e>
                                </m:mr>
                              </m:m>
                            </m:e>
                          </m:d>
                        </m:e>
                        <m:sup>
                          <m:r>
                            <m:rPr>
                              <m:sty m:val="p"/>
                            </m:rPr>
                            <a:rPr lang="en-US" altLang="zh-CN" sz="2400" b="0" i="0" smtClean="0">
                              <a:latin typeface="Cambria Math" panose="02040503050406030204" pitchFamily="18" charset="0"/>
                              <a:cs typeface="Calibri" panose="020F0502020204030204" pitchFamily="34" charset="0"/>
                            </a:rPr>
                            <m:t>T</m:t>
                          </m:r>
                        </m:sup>
                      </m:sSup>
                    </m:oMath>
                  </m:oMathPara>
                </a14:m>
                <a:endParaRPr lang="zh-CN" altLang="en-US" sz="2400" dirty="0"/>
              </a:p>
            </p:txBody>
          </p:sp>
        </mc:Choice>
        <mc:Fallback xmlns="">
          <p:sp>
            <p:nvSpPr>
              <p:cNvPr id="129" name="文本框 128">
                <a:extLst>
                  <a:ext uri="{FF2B5EF4-FFF2-40B4-BE49-F238E27FC236}">
                    <a16:creationId xmlns:a16="http://schemas.microsoft.com/office/drawing/2014/main" id="{4A605D87-5BA5-4899-852F-5EAB051290A5}"/>
                  </a:ext>
                </a:extLst>
              </p:cNvPr>
              <p:cNvSpPr txBox="1">
                <a:spLocks noRot="1" noChangeAspect="1" noMove="1" noResize="1" noEditPoints="1" noAdjustHandles="1" noChangeArrowheads="1" noChangeShapeType="1" noTextEdit="1"/>
              </p:cNvSpPr>
              <p:nvPr/>
            </p:nvSpPr>
            <p:spPr>
              <a:xfrm>
                <a:off x="3716197" y="3536508"/>
                <a:ext cx="4782756" cy="12054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文本框 133">
                <a:extLst>
                  <a:ext uri="{FF2B5EF4-FFF2-40B4-BE49-F238E27FC236}">
                    <a16:creationId xmlns:a16="http://schemas.microsoft.com/office/drawing/2014/main" id="{C6DA6E6C-69F0-4326-8015-BC9CD6B297CB}"/>
                  </a:ext>
                </a:extLst>
              </p:cNvPr>
              <p:cNvSpPr txBox="1"/>
              <p:nvPr/>
            </p:nvSpPr>
            <p:spPr>
              <a:xfrm>
                <a:off x="911715" y="5220206"/>
                <a:ext cx="10605097" cy="7207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The image is reconstructed as </a:t>
                </a:r>
                <a14:m>
                  <m:oMath xmlns:m="http://schemas.openxmlformats.org/officeDocument/2006/math">
                    <m:sSup>
                      <m:sSupPr>
                        <m:ctrlPr>
                          <a:rPr lang="en-US" altLang="zh-CN" sz="2000" i="1">
                            <a:latin typeface="Cambria Math" panose="02040503050406030204" pitchFamily="18" charset="0"/>
                            <a:cs typeface="Calibri" panose="020F0502020204030204" pitchFamily="34" charset="0"/>
                          </a:rPr>
                        </m:ctrlPr>
                      </m:sSupPr>
                      <m:e>
                        <m:r>
                          <a:rPr lang="en-US" altLang="zh-CN" sz="2000" b="1" i="0" smtClean="0">
                            <a:latin typeface="Cambria Math" panose="02040503050406030204" pitchFamily="18" charset="0"/>
                            <a:cs typeface="Calibri" panose="020F0502020204030204" pitchFamily="34" charset="0"/>
                          </a:rPr>
                          <m:t>𝐗</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𝑘</m:t>
                        </m:r>
                        <m:r>
                          <a:rPr lang="en-US" altLang="zh-CN" sz="2000" i="1">
                            <a:latin typeface="Cambria Math" panose="02040503050406030204" pitchFamily="18" charset="0"/>
                            <a:cs typeface="Calibri" panose="020F0502020204030204" pitchFamily="34" charset="0"/>
                          </a:rPr>
                          <m:t>)</m:t>
                        </m:r>
                      </m:sup>
                    </m:sSup>
                    <m:r>
                      <a:rPr lang="en-US" altLang="zh-CN" sz="2000">
                        <a:latin typeface="Cambria Math" panose="02040503050406030204" pitchFamily="18" charset="0"/>
                        <a:cs typeface="Calibri" panose="020F0502020204030204" pitchFamily="34" charset="0"/>
                      </a:rPr>
                      <m:t>=</m:t>
                    </m:r>
                    <m:r>
                      <a:rPr lang="en-US" altLang="zh-CN" sz="2000" b="1" i="1">
                        <a:latin typeface="Cambria Math" panose="02040503050406030204" pitchFamily="18" charset="0"/>
                        <a:cs typeface="Calibri" panose="020F0502020204030204" pitchFamily="34" charset="0"/>
                      </a:rPr>
                      <m:t>𝐏</m:t>
                    </m:r>
                    <m:sSup>
                      <m:sSupPr>
                        <m:ctrlPr>
                          <a:rPr lang="en-US" altLang="zh-CN" sz="2000" i="1">
                            <a:latin typeface="Cambria Math" panose="02040503050406030204" pitchFamily="18" charset="0"/>
                            <a:cs typeface="Calibri" panose="020F0502020204030204" pitchFamily="34" charset="0"/>
                          </a:rPr>
                        </m:ctrlPr>
                      </m:sSupPr>
                      <m:e>
                        <m:r>
                          <a:rPr lang="en-US" altLang="zh-CN" sz="2000" b="1" i="1">
                            <a:latin typeface="Cambria Math" panose="02040503050406030204" pitchFamily="18" charset="0"/>
                            <a:cs typeface="Calibri" panose="020F0502020204030204" pitchFamily="34" charset="0"/>
                          </a:rPr>
                          <m:t>𝐘</m:t>
                        </m:r>
                      </m:e>
                      <m:sup>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𝑘</m:t>
                        </m:r>
                        <m:r>
                          <a:rPr lang="en-US" altLang="zh-CN" sz="2000" i="1">
                            <a:latin typeface="Cambria Math" panose="02040503050406030204" pitchFamily="18" charset="0"/>
                            <a:cs typeface="Calibri" panose="020F0502020204030204" pitchFamily="34" charset="0"/>
                          </a:rPr>
                          <m:t>)</m:t>
                        </m:r>
                      </m:sup>
                    </m:sSup>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by only considering the first </a:t>
                </a:r>
                <a14:m>
                  <m:oMath xmlns:m="http://schemas.openxmlformats.org/officeDocument/2006/math">
                    <m:r>
                      <a:rPr lang="en-US" altLang="zh-CN" sz="2000" i="1">
                        <a:latin typeface="Cambria Math" panose="02040503050406030204" pitchFamily="18" charset="0"/>
                        <a:cs typeface="Calibri" panose="020F0502020204030204" pitchFamily="34" charset="0"/>
                      </a:rPr>
                      <m:t>𝑘</m:t>
                    </m:r>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spectral components. And here we adopt </a:t>
                </a:r>
                <a14:m>
                  <m:oMath xmlns:m="http://schemas.openxmlformats.org/officeDocument/2006/math">
                    <m:r>
                      <a:rPr lang="en-US" altLang="zh-CN" sz="2000" i="1">
                        <a:latin typeface="Cambria Math" panose="02040503050406030204" pitchFamily="18" charset="0"/>
                      </a:rPr>
                      <m:t>𝐾</m:t>
                    </m:r>
                    <m:r>
                      <a:rPr lang="en-US" altLang="zh-CN" sz="2000" i="1">
                        <a:latin typeface="Cambria Math" panose="02040503050406030204" pitchFamily="18" charset="0"/>
                      </a:rPr>
                      <m:t>=64</m:t>
                    </m:r>
                  </m:oMath>
                </a14:m>
                <a:r>
                  <a:rPr lang="en-US" altLang="zh-CN" sz="2000" i="1" dirty="0"/>
                  <a:t>.</a:t>
                </a:r>
                <a:endParaRPr lang="zh-CN" altLang="en-US" sz="2000" dirty="0">
                  <a:latin typeface="Calibri" panose="020F0502020204030204" pitchFamily="34" charset="0"/>
                  <a:cs typeface="Calibri" panose="020F0502020204030204" pitchFamily="34" charset="0"/>
                </a:endParaRPr>
              </a:p>
            </p:txBody>
          </p:sp>
        </mc:Choice>
        <mc:Fallback>
          <p:sp>
            <p:nvSpPr>
              <p:cNvPr id="134" name="文本框 133">
                <a:extLst>
                  <a:ext uri="{FF2B5EF4-FFF2-40B4-BE49-F238E27FC236}">
                    <a16:creationId xmlns:a16="http://schemas.microsoft.com/office/drawing/2014/main" id="{C6DA6E6C-69F0-4326-8015-BC9CD6B297CB}"/>
                  </a:ext>
                </a:extLst>
              </p:cNvPr>
              <p:cNvSpPr txBox="1">
                <a:spLocks noRot="1" noChangeAspect="1" noMove="1" noResize="1" noEditPoints="1" noAdjustHandles="1" noChangeArrowheads="1" noChangeShapeType="1" noTextEdit="1"/>
              </p:cNvSpPr>
              <p:nvPr/>
            </p:nvSpPr>
            <p:spPr>
              <a:xfrm>
                <a:off x="911715" y="5220206"/>
                <a:ext cx="10605097" cy="720710"/>
              </a:xfrm>
              <a:prstGeom prst="rect">
                <a:avLst/>
              </a:prstGeom>
              <a:blipFill>
                <a:blip r:embed="rId7"/>
                <a:stretch>
                  <a:fillRect l="-633" t="-2521" r="-748" b="-13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2953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relationship between KLT and SISR IQA</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pic>
        <p:nvPicPr>
          <p:cNvPr id="9" name="图片 8">
            <a:extLst>
              <a:ext uri="{FF2B5EF4-FFF2-40B4-BE49-F238E27FC236}">
                <a16:creationId xmlns:a16="http://schemas.microsoft.com/office/drawing/2014/main" id="{5196D824-DC23-4F9B-B1AE-1715FD9E1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748" y="1441145"/>
            <a:ext cx="9118504" cy="455925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D4CA178-542F-4DED-9BBD-098B5D2E5B0C}"/>
                  </a:ext>
                </a:extLst>
              </p:cNvPr>
              <p:cNvSpPr txBox="1"/>
              <p:nvPr/>
            </p:nvSpPr>
            <p:spPr>
              <a:xfrm>
                <a:off x="1298711" y="6000399"/>
                <a:ext cx="9594578"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Image reconstruction</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as </a:t>
                </a:r>
                <a14:m>
                  <m:oMath xmlns:m="http://schemas.openxmlformats.org/officeDocument/2006/math">
                    <m:r>
                      <a:rPr lang="en-US" altLang="zh-CN" sz="2400" i="1" smtClean="0">
                        <a:latin typeface="Cambria Math" panose="02040503050406030204" pitchFamily="18" charset="0"/>
                        <a:cs typeface="Calibri" panose="020F0502020204030204" pitchFamily="34" charset="0"/>
                      </a:rPr>
                      <m:t>𝑘</m:t>
                    </m:r>
                  </m:oMath>
                </a14:m>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increase, the reconstructed image become finer</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mc:Choice>
        <mc:Fallback xmlns="">
          <p:sp>
            <p:nvSpPr>
              <p:cNvPr id="10" name="文本框 9">
                <a:extLst>
                  <a:ext uri="{FF2B5EF4-FFF2-40B4-BE49-F238E27FC236}">
                    <a16:creationId xmlns:a16="http://schemas.microsoft.com/office/drawing/2014/main" id="{0D4CA178-542F-4DED-9BBD-098B5D2E5B0C}"/>
                  </a:ext>
                </a:extLst>
              </p:cNvPr>
              <p:cNvSpPr txBox="1">
                <a:spLocks noRot="1" noChangeAspect="1" noMove="1" noResize="1" noEditPoints="1" noAdjustHandles="1" noChangeArrowheads="1" noChangeShapeType="1" noTextEdit="1"/>
              </p:cNvSpPr>
              <p:nvPr/>
            </p:nvSpPr>
            <p:spPr>
              <a:xfrm>
                <a:off x="1298711" y="6000399"/>
                <a:ext cx="9594578" cy="461665"/>
              </a:xfrm>
              <a:prstGeom prst="rect">
                <a:avLst/>
              </a:prstGeom>
              <a:blipFill>
                <a:blip r:embed="rId5"/>
                <a:stretch>
                  <a:fillRect l="-953" t="-10526" r="-64"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369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Motivation to apply KLT: relationship between KLT and SISR IQA</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sp>
        <p:nvSpPr>
          <p:cNvPr id="10" name="文本框 9">
            <a:extLst>
              <a:ext uri="{FF2B5EF4-FFF2-40B4-BE49-F238E27FC236}">
                <a16:creationId xmlns:a16="http://schemas.microsoft.com/office/drawing/2014/main" id="{0D4CA178-542F-4DED-9BBD-098B5D2E5B0C}"/>
              </a:ext>
            </a:extLst>
          </p:cNvPr>
          <p:cNvSpPr txBox="1"/>
          <p:nvPr/>
        </p:nvSpPr>
        <p:spPr>
          <a:xfrm>
            <a:off x="2196505" y="6127720"/>
            <a:ext cx="7798990"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Difference map</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the former, more coarse; the latter, the finer</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3" name="图片 2">
            <a:extLst>
              <a:ext uri="{FF2B5EF4-FFF2-40B4-BE49-F238E27FC236}">
                <a16:creationId xmlns:a16="http://schemas.microsoft.com/office/drawing/2014/main" id="{91D0D511-26F7-49F4-9671-7470987E3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499" y="1365571"/>
            <a:ext cx="7077002" cy="4808040"/>
          </a:xfrm>
          <a:prstGeom prst="rect">
            <a:avLst/>
          </a:prstGeom>
        </p:spPr>
      </p:pic>
    </p:spTree>
    <p:extLst>
      <p:ext uri="{BB962C8B-B14F-4D97-AF65-F5344CB8AC3E}">
        <p14:creationId xmlns:p14="http://schemas.microsoft.com/office/powerpoint/2010/main" val="158221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KLTSRQA metric: overview </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pic>
        <p:nvPicPr>
          <p:cNvPr id="7" name="图片 6">
            <a:extLst>
              <a:ext uri="{FF2B5EF4-FFF2-40B4-BE49-F238E27FC236}">
                <a16:creationId xmlns:a16="http://schemas.microsoft.com/office/drawing/2014/main" id="{A2986E13-219F-4CDC-9DD2-DFBE27856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990" y="1842486"/>
            <a:ext cx="9452020" cy="4355921"/>
          </a:xfrm>
          <a:prstGeom prst="rect">
            <a:avLst/>
          </a:prstGeom>
        </p:spPr>
      </p:pic>
      <p:sp>
        <p:nvSpPr>
          <p:cNvPr id="9" name="文本框 8">
            <a:extLst>
              <a:ext uri="{FF2B5EF4-FFF2-40B4-BE49-F238E27FC236}">
                <a16:creationId xmlns:a16="http://schemas.microsoft.com/office/drawing/2014/main" id="{CFF2A544-573A-4191-A9E3-9875A538F428}"/>
              </a:ext>
            </a:extLst>
          </p:cNvPr>
          <p:cNvSpPr txBox="1"/>
          <p:nvPr/>
        </p:nvSpPr>
        <p:spPr>
          <a:xfrm>
            <a:off x="4692909" y="1350043"/>
            <a:ext cx="2806182"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flow chart</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87616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KLTSRQA metric: color space conversion &amp; MSCN normalization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18B79F0-DA55-4AF0-A70E-7802DC31D541}"/>
                  </a:ext>
                </a:extLst>
              </p:cNvPr>
              <p:cNvSpPr txBox="1"/>
              <p:nvPr/>
            </p:nvSpPr>
            <p:spPr>
              <a:xfrm>
                <a:off x="1040192" y="1622059"/>
                <a:ext cx="10345421" cy="400110"/>
              </a:xfrm>
              <a:prstGeom prst="rect">
                <a:avLst/>
              </a:prstGeom>
              <a:noFill/>
            </p:spPr>
            <p:txBody>
              <a:bodyPr wrap="square">
                <a:spAutoFit/>
              </a:bodyPr>
              <a:lstStyle/>
              <a:p>
                <a:r>
                  <a:rPr lang="en-US" altLang="zh-CN" sz="2000" b="0" dirty="0">
                    <a:latin typeface="Calibri" panose="020F0502020204030204" pitchFamily="34" charset="0"/>
                    <a:cs typeface="Calibri" panose="020F0502020204030204" pitchFamily="34" charset="0"/>
                  </a:rPr>
                  <a:t>The input image </a:t>
                </a:r>
                <a14:m>
                  <m:oMath xmlns:m="http://schemas.openxmlformats.org/officeDocument/2006/math">
                    <m:r>
                      <m:rPr>
                        <m:sty m:val="p"/>
                      </m:rPr>
                      <a:rPr lang="en-US" altLang="zh-CN" sz="2000" b="0" i="0" smtClean="0">
                        <a:latin typeface="Cambria Math" panose="02040503050406030204" pitchFamily="18" charset="0"/>
                        <a:cs typeface="Calibri" panose="020F0502020204030204" pitchFamily="34" charset="0"/>
                      </a:rPr>
                      <m:t>X</m:t>
                    </m:r>
                  </m:oMath>
                </a14:m>
                <a:r>
                  <a:rPr lang="en-US" altLang="zh-CN" sz="2000" b="0" dirty="0">
                    <a:latin typeface="Calibri" panose="020F0502020204030204" pitchFamily="34" charset="0"/>
                    <a:cs typeface="Calibri" panose="020F0502020204030204" pitchFamily="34" charset="0"/>
                  </a:rPr>
                  <a:t> in RGB color space is first converted into </a:t>
                </a:r>
                <a:r>
                  <a:rPr lang="en-US" altLang="zh-CN" sz="2000" dirty="0">
                    <a:latin typeface="Calibri" panose="020F0502020204030204" pitchFamily="34" charset="0"/>
                    <a:cs typeface="Calibri" panose="020F0502020204030204" pitchFamily="34" charset="0"/>
                  </a:rPr>
                  <a:t>opponent color space.</a:t>
                </a:r>
                <a:r>
                  <a:rPr lang="en-US" altLang="zh-CN" sz="2000" b="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mc:Choice>
        <mc:Fallback xmlns="">
          <p:sp>
            <p:nvSpPr>
              <p:cNvPr id="10" name="文本框 9">
                <a:extLst>
                  <a:ext uri="{FF2B5EF4-FFF2-40B4-BE49-F238E27FC236}">
                    <a16:creationId xmlns:a16="http://schemas.microsoft.com/office/drawing/2014/main" id="{418B79F0-DA55-4AF0-A70E-7802DC31D541}"/>
                  </a:ext>
                </a:extLst>
              </p:cNvPr>
              <p:cNvSpPr txBox="1">
                <a:spLocks noRot="1" noChangeAspect="1" noMove="1" noResize="1" noEditPoints="1" noAdjustHandles="1" noChangeArrowheads="1" noChangeShapeType="1" noTextEdit="1"/>
              </p:cNvSpPr>
              <p:nvPr/>
            </p:nvSpPr>
            <p:spPr>
              <a:xfrm>
                <a:off x="1040192" y="1622059"/>
                <a:ext cx="10345421" cy="400110"/>
              </a:xfrm>
              <a:prstGeom prst="rect">
                <a:avLst/>
              </a:prstGeom>
              <a:blipFill>
                <a:blip r:embed="rId4"/>
                <a:stretch>
                  <a:fillRect l="-648"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600E11A-DC49-4797-9921-307905E7F801}"/>
                  </a:ext>
                </a:extLst>
              </p:cNvPr>
              <p:cNvSpPr txBox="1"/>
              <p:nvPr/>
            </p:nvSpPr>
            <p:spPr>
              <a:xfrm>
                <a:off x="4281741" y="2022169"/>
                <a:ext cx="3741730"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1"/>
                                    <m:mcJc m:val="center"/>
                                  </m:mcPr>
                                </m:mc>
                              </m:mcs>
                              <m:ctrlPr>
                                <a:rPr lang="en-US" altLang="zh-CN" sz="2000" i="1" smtClean="0">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𝐎</m:t>
                                    </m:r>
                                  </m:e>
                                  <m:sub>
                                    <m: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𝐎</m:t>
                                    </m:r>
                                  </m:e>
                                  <m:sub>
                                    <m:r>
                                      <a:rPr lang="en-US" altLang="zh-CN" sz="2000" i="1">
                                        <a:latin typeface="Cambria Math" panose="02040503050406030204" pitchFamily="18" charset="0"/>
                                      </a:rPr>
                                      <m:t>2</m:t>
                                    </m:r>
                                  </m:sub>
                                </m:sSub>
                              </m:e>
                            </m:mr>
                            <m:mr>
                              <m:e>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𝐎</m:t>
                                    </m:r>
                                  </m:e>
                                  <m:sub>
                                    <m:r>
                                      <a:rPr lang="en-US" altLang="zh-CN" sz="2000" i="1">
                                        <a:latin typeface="Cambria Math" panose="02040503050406030204" pitchFamily="18" charset="0"/>
                                      </a:rPr>
                                      <m:t>3</m:t>
                                    </m:r>
                                  </m:sub>
                                </m:sSub>
                              </m:e>
                            </m:mr>
                          </m:m>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3"/>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.06</m:t>
                                </m:r>
                              </m:e>
                              <m:e>
                                <m:r>
                                  <a:rPr lang="en-US" altLang="zh-CN" sz="2000" b="0" i="1" smtClean="0">
                                    <a:latin typeface="Cambria Math" panose="02040503050406030204" pitchFamily="18" charset="0"/>
                                  </a:rPr>
                                  <m:t>0.63</m:t>
                                </m:r>
                              </m:e>
                              <m:e>
                                <m:r>
                                  <a:rPr lang="en-US" altLang="zh-CN" sz="2000" b="0" i="1" smtClean="0">
                                    <a:latin typeface="Cambria Math" panose="02040503050406030204" pitchFamily="18" charset="0"/>
                                  </a:rPr>
                                  <m:t>0.27</m:t>
                                </m:r>
                              </m:e>
                            </m:mr>
                            <m:mr>
                              <m:e>
                                <m:r>
                                  <a:rPr lang="en-US" altLang="zh-CN" sz="2000" b="0" i="1" smtClean="0">
                                    <a:latin typeface="Cambria Math" panose="02040503050406030204" pitchFamily="18" charset="0"/>
                                  </a:rPr>
                                  <m:t>0.30</m:t>
                                </m:r>
                              </m:e>
                              <m:e>
                                <m:r>
                                  <a:rPr lang="en-US" altLang="zh-CN" sz="2000" b="0" i="1" smtClean="0">
                                    <a:latin typeface="Cambria Math" panose="02040503050406030204" pitchFamily="18" charset="0"/>
                                  </a:rPr>
                                  <m:t>0.04</m:t>
                                </m:r>
                              </m:e>
                              <m:e>
                                <m:r>
                                  <a:rPr lang="en-US" altLang="zh-CN" sz="2000" b="0" i="1" smtClean="0">
                                    <a:latin typeface="Cambria Math" panose="02040503050406030204" pitchFamily="18" charset="0"/>
                                  </a:rPr>
                                  <m:t>−0.35</m:t>
                                </m:r>
                              </m:e>
                            </m:mr>
                            <m:mr>
                              <m:e>
                                <m:r>
                                  <a:rPr lang="en-US" altLang="zh-CN" sz="2000" b="0" i="1" smtClean="0">
                                    <a:latin typeface="Cambria Math" panose="02040503050406030204" pitchFamily="18" charset="0"/>
                                  </a:rPr>
                                  <m:t>0.34</m:t>
                                </m:r>
                              </m:e>
                              <m:e>
                                <m:r>
                                  <a:rPr lang="en-US" altLang="zh-CN" sz="2000" b="0" i="1" smtClean="0">
                                    <a:latin typeface="Cambria Math" panose="02040503050406030204" pitchFamily="18" charset="0"/>
                                  </a:rPr>
                                  <m:t>−0.6</m:t>
                                </m:r>
                              </m:e>
                              <m:e>
                                <m:r>
                                  <a:rPr lang="en-US" altLang="zh-CN" sz="2000" b="0" i="1" smtClean="0">
                                    <a:latin typeface="Cambria Math" panose="02040503050406030204" pitchFamily="18" charset="0"/>
                                  </a:rPr>
                                  <m:t>0.17</m:t>
                                </m:r>
                              </m:e>
                            </m:mr>
                          </m:m>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b="1" i="1">
                                  <a:latin typeface="Cambria Math" panose="02040503050406030204" pitchFamily="18" charset="0"/>
                                </a:rPr>
                              </m:ctrlPr>
                            </m:mPr>
                            <m:mr>
                              <m:e>
                                <m:r>
                                  <m:rPr>
                                    <m:brk m:alnAt="7"/>
                                  </m:rPr>
                                  <a:rPr lang="en-US" altLang="zh-CN" sz="2000" b="1" i="0" smtClean="0">
                                    <a:latin typeface="Cambria Math" panose="02040503050406030204" pitchFamily="18" charset="0"/>
                                  </a:rPr>
                                  <m:t>𝐑</m:t>
                                </m:r>
                              </m:e>
                            </m:mr>
                            <m:mr>
                              <m:e>
                                <m:r>
                                  <a:rPr lang="en-US" altLang="zh-CN" sz="2000" b="1" i="0" smtClean="0">
                                    <a:latin typeface="Cambria Math" panose="02040503050406030204" pitchFamily="18" charset="0"/>
                                  </a:rPr>
                                  <m:t>𝐆</m:t>
                                </m:r>
                              </m:e>
                            </m:mr>
                            <m:mr>
                              <m:e>
                                <m:r>
                                  <a:rPr lang="en-US" altLang="zh-CN" sz="2000" b="1" i="0" smtClean="0">
                                    <a:latin typeface="Cambria Math" panose="02040503050406030204" pitchFamily="18" charset="0"/>
                                  </a:rPr>
                                  <m:t>𝐁</m:t>
                                </m:r>
                              </m:e>
                            </m:mr>
                          </m:m>
                        </m:e>
                      </m:d>
                    </m:oMath>
                  </m:oMathPara>
                </a14:m>
                <a:endParaRPr lang="zh-CN" altLang="en-US" sz="2000" dirty="0"/>
              </a:p>
            </p:txBody>
          </p:sp>
        </mc:Choice>
        <mc:Fallback xmlns="">
          <p:sp>
            <p:nvSpPr>
              <p:cNvPr id="2" name="文本框 1">
                <a:extLst>
                  <a:ext uri="{FF2B5EF4-FFF2-40B4-BE49-F238E27FC236}">
                    <a16:creationId xmlns:a16="http://schemas.microsoft.com/office/drawing/2014/main" id="{9600E11A-DC49-4797-9921-307905E7F801}"/>
                  </a:ext>
                </a:extLst>
              </p:cNvPr>
              <p:cNvSpPr txBox="1">
                <a:spLocks noRot="1" noChangeAspect="1" noMove="1" noResize="1" noEditPoints="1" noAdjustHandles="1" noChangeArrowheads="1" noChangeShapeType="1" noTextEdit="1"/>
              </p:cNvSpPr>
              <p:nvPr/>
            </p:nvSpPr>
            <p:spPr>
              <a:xfrm>
                <a:off x="4281741" y="2022169"/>
                <a:ext cx="3741730" cy="97821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4D089BB-9DEF-478C-9B3A-B400CEC9AAE5}"/>
                  </a:ext>
                </a:extLst>
              </p:cNvPr>
              <p:cNvSpPr txBox="1"/>
              <p:nvPr/>
            </p:nvSpPr>
            <p:spPr>
              <a:xfrm>
                <a:off x="1040192" y="3139247"/>
                <a:ext cx="10345421" cy="967957"/>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For each color channel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1" smtClean="0">
                            <a:latin typeface="Cambria Math" panose="02040503050406030204" pitchFamily="18" charset="0"/>
                          </a:rPr>
                          <m:t>𝐎</m:t>
                        </m:r>
                      </m:e>
                      <m:sub>
                        <m:r>
                          <a:rPr lang="en-US" altLang="zh-CN" sz="2000" b="0" i="1" smtClean="0">
                            <a:latin typeface="Cambria Math" panose="02040503050406030204" pitchFamily="18" charset="0"/>
                          </a:rPr>
                          <m:t>𝑙</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=1,2,3</m:t>
                    </m:r>
                  </m:oMath>
                </a14:m>
                <a:r>
                  <a:rPr lang="en-US" altLang="zh-CN" sz="2000" dirty="0">
                    <a:latin typeface="Calibri" panose="020F0502020204030204" pitchFamily="34" charset="0"/>
                    <a:cs typeface="Calibri" panose="020F0502020204030204" pitchFamily="34" charset="0"/>
                  </a:rPr>
                  <a:t>, we perform MSCN normalization,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=1</m:t>
                    </m:r>
                  </m:oMath>
                </a14:m>
                <a:r>
                  <a:rPr lang="en-US" altLang="zh-CN" sz="2000" dirty="0">
                    <a:latin typeface="Calibri" panose="020F0502020204030204" pitchFamily="34" charset="0"/>
                    <a:cs typeface="Calibri" panose="020F0502020204030204" pitchFamily="34" charset="0"/>
                  </a:rPr>
                  <a:t>, and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𝑤</m:t>
                        </m:r>
                      </m:e>
                      <m:sup>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sup>
                    </m:sSup>
                  </m:oMath>
                </a14:m>
                <a:r>
                  <a:rPr lang="en-US" altLang="zh-CN" sz="2000" dirty="0">
                    <a:latin typeface="Calibri" panose="020F0502020204030204" pitchFamily="34" charset="0"/>
                    <a:cs typeface="Calibri" panose="020F0502020204030204" pitchFamily="34" charset="0"/>
                  </a:rPr>
                  <a:t> is a 2D circularly-symmetric Gaussian weighting function.   </a:t>
                </a:r>
                <a:endParaRPr lang="zh-CN" altLang="en-US" sz="2000" dirty="0">
                  <a:latin typeface="Calibri" panose="020F0502020204030204" pitchFamily="34" charset="0"/>
                  <a:cs typeface="Calibri" panose="020F0502020204030204" pitchFamily="34" charset="0"/>
                </a:endParaRPr>
              </a:p>
            </p:txBody>
          </p:sp>
        </mc:Choice>
        <mc:Fallback xmlns="">
          <p:sp>
            <p:nvSpPr>
              <p:cNvPr id="12" name="文本框 11">
                <a:extLst>
                  <a:ext uri="{FF2B5EF4-FFF2-40B4-BE49-F238E27FC236}">
                    <a16:creationId xmlns:a16="http://schemas.microsoft.com/office/drawing/2014/main" id="{D4D089BB-9DEF-478C-9B3A-B400CEC9AAE5}"/>
                  </a:ext>
                </a:extLst>
              </p:cNvPr>
              <p:cNvSpPr txBox="1">
                <a:spLocks noRot="1" noChangeAspect="1" noMove="1" noResize="1" noEditPoints="1" noAdjustHandles="1" noChangeArrowheads="1" noChangeShapeType="1" noTextEdit="1"/>
              </p:cNvSpPr>
              <p:nvPr/>
            </p:nvSpPr>
            <p:spPr>
              <a:xfrm>
                <a:off x="1040192" y="3139247"/>
                <a:ext cx="10345421" cy="967957"/>
              </a:xfrm>
              <a:prstGeom prst="rect">
                <a:avLst/>
              </a:prstGeom>
              <a:blipFill>
                <a:blip r:embed="rId6"/>
                <a:stretch>
                  <a:fillRect l="-648" b="-10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0A45F66-4C25-413C-8C2B-4E9ECBAF8606}"/>
                  </a:ext>
                </a:extLst>
              </p:cNvPr>
              <p:cNvSpPr txBox="1"/>
              <p:nvPr/>
            </p:nvSpPr>
            <p:spPr>
              <a:xfrm>
                <a:off x="782302" y="4188372"/>
                <a:ext cx="10627396"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𝐎</m:t>
                              </m:r>
                            </m:e>
                          </m:acc>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𝐎</m:t>
                              </m:r>
                            </m:e>
                            <m:sub>
                              <m:r>
                                <a:rPr lang="en-US" altLang="zh-CN" b="0" i="1" smtClean="0">
                                  <a:latin typeface="Cambria Math" panose="02040503050406030204" pitchFamily="18" charset="0"/>
                                </a:rPr>
                                <m:t>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num>
                        <m:den>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den>
                      </m:f>
                      <m:r>
                        <a:rPr lang="en-US" altLang="zh-CN" b="0" i="1" smtClean="0">
                          <a:latin typeface="Cambria Math" panose="02040503050406030204" pitchFamily="18" charset="0"/>
                        </a:rPr>
                        <m:t>,</m:t>
                      </m:r>
                      <m:r>
                        <a:rPr lang="zh-CN" altLang="en-US"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𝑃</m:t>
                          </m:r>
                        </m:sub>
                        <m:sup>
                          <m:r>
                            <a:rPr lang="en-US" altLang="zh-CN" i="1">
                              <a:latin typeface="Cambria Math" panose="02040503050406030204" pitchFamily="18" charset="0"/>
                            </a:rPr>
                            <m:t>𝑃</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𝑄</m:t>
                              </m:r>
                            </m:sub>
                            <m:sup>
                              <m:r>
                                <a:rPr lang="en-US" altLang="zh-CN" i="1">
                                  <a:latin typeface="Cambria Math" panose="02040503050406030204" pitchFamily="18" charset="0"/>
                                </a:rPr>
                                <m:t>𝑄</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sup>
                              </m:sSup>
                              <m:sSubSup>
                                <m:sSubSupPr>
                                  <m:ctrlPr>
                                    <a:rPr lang="en-US" altLang="zh-CN" i="1">
                                      <a:latin typeface="Cambria Math" panose="02040503050406030204" pitchFamily="18" charset="0"/>
                                    </a:rPr>
                                  </m:ctrlPr>
                                </m:sSubSupPr>
                                <m:e>
                                  <m:r>
                                    <a:rPr lang="en-US" altLang="zh-CN" b="1">
                                      <a:latin typeface="Cambria Math" panose="02040503050406030204" pitchFamily="18" charset="0"/>
                                    </a:rPr>
                                    <m:t>𝐎</m:t>
                                  </m:r>
                                </m:e>
                                <m:sub>
                                  <m:r>
                                    <a:rPr lang="en-US" altLang="zh-CN" i="1">
                                      <a:latin typeface="Cambria Math" panose="02040503050406030204" pitchFamily="18" charset="0"/>
                                    </a:rPr>
                                    <m:t>𝑙</m:t>
                                  </m:r>
                                </m:sub>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e>
                      </m:nary>
                      <m:r>
                        <a:rPr lang="en-US" altLang="zh-CN" b="0" i="1" smtClean="0">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𝑃</m:t>
                              </m:r>
                            </m:sub>
                            <m:sup>
                              <m:r>
                                <a:rPr lang="en-US" altLang="zh-CN" i="1">
                                  <a:latin typeface="Cambria Math" panose="02040503050406030204" pitchFamily="18" charset="0"/>
                                </a:rPr>
                                <m:t>𝑃</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𝑄</m:t>
                                  </m:r>
                                </m:sub>
                                <m:sup>
                                  <m:r>
                                    <a:rPr lang="en-US" altLang="zh-CN" i="1">
                                      <a:latin typeface="Cambria Math" panose="02040503050406030204" pitchFamily="18" charset="0"/>
                                    </a:rPr>
                                    <m:t>𝑄</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sup>
                                  </m:sSup>
                                </m:e>
                              </m:nary>
                            </m:e>
                          </m:nary>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a:latin typeface="Cambria Math" panose="02040503050406030204" pitchFamily="18" charset="0"/>
                                    </a:rPr>
                                    <m:t>𝐎</m:t>
                                  </m:r>
                                </m:e>
                                <m:sub>
                                  <m:r>
                                    <a:rPr lang="en-US" altLang="zh-CN" i="1">
                                      <a:latin typeface="Cambria Math" panose="02040503050406030204" pitchFamily="18" charset="0"/>
                                    </a:rPr>
                                    <m:t>𝑙</m:t>
                                  </m:r>
                                </m:sub>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zh-CN" altLang="en-US" i="1">
                                  <a:latin typeface="Cambria Math" panose="02040503050406030204" pitchFamily="18" charset="0"/>
                                </a:rPr>
                                <m:t>𝜇</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sup>
                              <m:r>
                                <a:rPr lang="en-US" altLang="zh-CN" i="1">
                                  <a:latin typeface="Cambria Math" panose="02040503050406030204" pitchFamily="18" charset="0"/>
                                </a:rPr>
                                <m:t>2</m:t>
                              </m:r>
                            </m:sup>
                          </m:sSup>
                        </m:e>
                      </m:rad>
                    </m:oMath>
                  </m:oMathPara>
                </a14:m>
                <a:endParaRPr lang="zh-CN" altLang="en-US" dirty="0"/>
              </a:p>
            </p:txBody>
          </p:sp>
        </mc:Choice>
        <mc:Fallback xmlns="">
          <p:sp>
            <p:nvSpPr>
              <p:cNvPr id="3" name="文本框 2">
                <a:extLst>
                  <a:ext uri="{FF2B5EF4-FFF2-40B4-BE49-F238E27FC236}">
                    <a16:creationId xmlns:a16="http://schemas.microsoft.com/office/drawing/2014/main" id="{30A45F66-4C25-413C-8C2B-4E9ECBAF8606}"/>
                  </a:ext>
                </a:extLst>
              </p:cNvPr>
              <p:cNvSpPr txBox="1">
                <a:spLocks noRot="1" noChangeAspect="1" noMove="1" noResize="1" noEditPoints="1" noAdjustHandles="1" noChangeArrowheads="1" noChangeShapeType="1" noTextEdit="1"/>
              </p:cNvSpPr>
              <p:nvPr/>
            </p:nvSpPr>
            <p:spPr>
              <a:xfrm>
                <a:off x="782302" y="4188372"/>
                <a:ext cx="10627396" cy="1077603"/>
              </a:xfrm>
              <a:prstGeom prst="rect">
                <a:avLst/>
              </a:prstGeom>
              <a:blipFill>
                <a:blip r:embed="rId7"/>
                <a:stretch>
                  <a:fillRect b="-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BB6A932-507A-4994-8568-2719E379CB1D}"/>
                  </a:ext>
                </a:extLst>
              </p:cNvPr>
              <p:cNvSpPr txBox="1"/>
              <p:nvPr/>
            </p:nvSpPr>
            <p:spPr>
              <a:xfrm>
                <a:off x="1040192" y="5254376"/>
                <a:ext cx="10345421" cy="1005403"/>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And then KLT is applied on each MSCN map </a:t>
                </a:r>
                <a14:m>
                  <m:oMath xmlns:m="http://schemas.openxmlformats.org/officeDocument/2006/math">
                    <m:sSub>
                      <m:sSubPr>
                        <m:ctrlPr>
                          <a:rPr lang="en-US" altLang="zh-CN" sz="2000" i="1" smtClean="0">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a:latin typeface="Cambria Math" panose="02040503050406030204" pitchFamily="18" charset="0"/>
                              </a:rPr>
                              <m:t>𝐎</m:t>
                            </m:r>
                          </m:e>
                        </m:acc>
                      </m:e>
                      <m:sub>
                        <m:r>
                          <a:rPr lang="en-US" altLang="zh-CN" sz="2000" b="0" i="1" smtClean="0">
                            <a:latin typeface="Cambria Math" panose="02040503050406030204" pitchFamily="18" charset="0"/>
                          </a:rPr>
                          <m:t>𝑙</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𝐘</m:t>
                        </m:r>
                      </m:e>
                      <m:sub>
                        <m:r>
                          <a:rPr lang="en-US" altLang="zh-CN" sz="2000" i="1">
                            <a:latin typeface="Cambria Math" panose="02040503050406030204" pitchFamily="18" charset="0"/>
                          </a:rPr>
                          <m:t>𝑙</m:t>
                        </m:r>
                      </m:sub>
                    </m:sSub>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𝐏</m:t>
                            </m:r>
                          </m:e>
                          <m:sub>
                            <m:r>
                              <a:rPr lang="en-US" altLang="zh-CN" sz="2000" i="1">
                                <a:latin typeface="Cambria Math" panose="02040503050406030204" pitchFamily="18" charset="0"/>
                              </a:rPr>
                              <m:t>𝑙</m:t>
                            </m:r>
                          </m:sub>
                        </m:sSub>
                      </m:e>
                      <m:sup>
                        <m:r>
                          <m:rPr>
                            <m:sty m:val="p"/>
                          </m:rPr>
                          <a:rPr lang="en-US" altLang="zh-CN" sz="2000">
                            <a:latin typeface="Cambria Math" panose="02040503050406030204" pitchFamily="18" charset="0"/>
                            <a:ea typeface="Cambria Math" panose="02040503050406030204" pitchFamily="18" charset="0"/>
                          </a:rPr>
                          <m:t>T</m:t>
                        </m:r>
                      </m:sup>
                    </m:sSup>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a:latin typeface="Cambria Math" panose="02040503050406030204" pitchFamily="18" charset="0"/>
                              </a:rPr>
                              <m:t>𝐎</m:t>
                            </m:r>
                          </m:e>
                        </m:acc>
                      </m:e>
                      <m:sub>
                        <m:r>
                          <a:rPr lang="en-US" altLang="zh-CN" sz="2000" i="1">
                            <a:latin typeface="Cambria Math" panose="02040503050406030204" pitchFamily="18" charset="0"/>
                          </a:rPr>
                          <m:t>𝑙</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=1,2,3</m:t>
                    </m:r>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𝐏</m:t>
                        </m:r>
                      </m:e>
                      <m:sub>
                        <m:r>
                          <a:rPr lang="en-US" altLang="zh-CN" sz="2000" i="1">
                            <a:latin typeface="Cambria Math" panose="02040503050406030204" pitchFamily="18" charset="0"/>
                          </a:rPr>
                          <m:t>𝑙</m:t>
                        </m:r>
                      </m:sub>
                    </m:sSub>
                  </m:oMath>
                </a14:m>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is the KLT kernel we have constructed offline.</a:t>
                </a:r>
                <a:endParaRPr lang="zh-CN" altLang="en-US" sz="2000"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6BB6A932-507A-4994-8568-2719E379CB1D}"/>
                  </a:ext>
                </a:extLst>
              </p:cNvPr>
              <p:cNvSpPr txBox="1">
                <a:spLocks noRot="1" noChangeAspect="1" noMove="1" noResize="1" noEditPoints="1" noAdjustHandles="1" noChangeArrowheads="1" noChangeShapeType="1" noTextEdit="1"/>
              </p:cNvSpPr>
              <p:nvPr/>
            </p:nvSpPr>
            <p:spPr>
              <a:xfrm>
                <a:off x="1040192" y="5254376"/>
                <a:ext cx="10345421" cy="1005403"/>
              </a:xfrm>
              <a:prstGeom prst="rect">
                <a:avLst/>
              </a:prstGeom>
              <a:blipFill>
                <a:blip r:embed="rId8"/>
                <a:stretch>
                  <a:fillRect l="-648" r="-295" b="-9697"/>
                </a:stretch>
              </a:blipFill>
            </p:spPr>
            <p:txBody>
              <a:bodyPr/>
              <a:lstStyle/>
              <a:p>
                <a:r>
                  <a:rPr lang="zh-CN" altLang="en-US">
                    <a:noFill/>
                  </a:rPr>
                  <a:t> </a:t>
                </a:r>
              </a:p>
            </p:txBody>
          </p:sp>
        </mc:Fallback>
      </mc:AlternateContent>
      <p:sp>
        <p:nvSpPr>
          <p:cNvPr id="13" name="文本占位符 1">
            <a:extLst>
              <a:ext uri="{FF2B5EF4-FFF2-40B4-BE49-F238E27FC236}">
                <a16:creationId xmlns:a16="http://schemas.microsoft.com/office/drawing/2014/main" id="{A4E0E865-4F59-40F4-B6FD-AB46F4AEEAC0}"/>
              </a:ext>
            </a:extLst>
          </p:cNvPr>
          <p:cNvSpPr txBox="1">
            <a:spLocks/>
          </p:cNvSpPr>
          <p:nvPr/>
        </p:nvSpPr>
        <p:spPr>
          <a:xfrm>
            <a:off x="239040" y="6446329"/>
            <a:ext cx="11827132" cy="423394"/>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sz="3200" b="1">
                <a:solidFill>
                  <a:srgbClr val="00175B"/>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ts val="1800"/>
              </a:lnSpc>
              <a:spcBef>
                <a:spcPts val="0"/>
              </a:spcBef>
              <a:buNone/>
            </a:pPr>
            <a:r>
              <a:rPr lang="en-US" altLang="zh-CN" sz="1800" b="0" i="1" dirty="0">
                <a:solidFill>
                  <a:schemeClr val="bg2">
                    <a:lumMod val="25000"/>
                  </a:schemeClr>
                </a:solidFill>
                <a:latin typeface="Calibri" panose="020F0502020204030204" pitchFamily="34" charset="0"/>
                <a:cs typeface="Calibri" panose="020F0502020204030204" pitchFamily="34" charset="0"/>
              </a:rPr>
              <a:t>MSCN</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rgbClr val="000000"/>
                </a:solidFill>
                <a:effectLst/>
                <a:latin typeface="NimbusRomNo9L-Regu"/>
              </a:rPr>
              <a:t>No-reference image quality assessment in the spatial domain</a:t>
            </a:r>
            <a:r>
              <a:rPr lang="en-US" altLang="zh-CN" sz="1800" dirty="0">
                <a:solidFill>
                  <a:schemeClr val="bg2">
                    <a:lumMod val="25000"/>
                  </a:schemeClr>
                </a:solidFill>
                <a:latin typeface="Calibri" panose="020F0502020204030204" pitchFamily="34" charset="0"/>
                <a:cs typeface="Calibri" panose="020F0502020204030204" pitchFamily="34" charset="0"/>
              </a:rPr>
              <a:t>”, TIP 2012</a:t>
            </a:r>
            <a:endParaRPr lang="zh-CN" altLang="en-US" sz="1800"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258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KLTSRQA metric: KLT-based feature extraction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sp>
        <p:nvSpPr>
          <p:cNvPr id="13" name="文本框 12">
            <a:extLst>
              <a:ext uri="{FF2B5EF4-FFF2-40B4-BE49-F238E27FC236}">
                <a16:creationId xmlns:a16="http://schemas.microsoft.com/office/drawing/2014/main" id="{CA344D86-5DEF-43B4-9DA2-B5FE50E7876B}"/>
              </a:ext>
            </a:extLst>
          </p:cNvPr>
          <p:cNvSpPr txBox="1"/>
          <p:nvPr/>
        </p:nvSpPr>
        <p:spPr>
          <a:xfrm>
            <a:off x="1298710" y="1530637"/>
            <a:ext cx="3906335"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Estimated AGGD parameters</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4" name="文本框 13">
            <a:extLst>
              <a:ext uri="{FF2B5EF4-FFF2-40B4-BE49-F238E27FC236}">
                <a16:creationId xmlns:a16="http://schemas.microsoft.com/office/drawing/2014/main" id="{E71D2FC5-5451-4FE5-8481-F624A2EE9A78}"/>
              </a:ext>
            </a:extLst>
          </p:cNvPr>
          <p:cNvSpPr txBox="1"/>
          <p:nvPr/>
        </p:nvSpPr>
        <p:spPr>
          <a:xfrm>
            <a:off x="1298710" y="2116413"/>
            <a:ext cx="10345421"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The probability density function of AGGD with zero mode is defined as follows:</a:t>
            </a:r>
            <a:endParaRPr lang="zh-CN" altLang="en-US"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5B39D14-25F7-4371-B270-5D454D0D97DD}"/>
                  </a:ext>
                </a:extLst>
              </p:cNvPr>
              <p:cNvSpPr txBox="1"/>
              <p:nvPr/>
            </p:nvSpPr>
            <p:spPr>
              <a:xfrm>
                <a:off x="1878426" y="2578078"/>
                <a:ext cx="8660448" cy="1832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𝑟</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
                                <m:fPr>
                                  <m:ctrlPr>
                                    <a:rPr lang="en-US" altLang="zh-CN" b="0" i="1" smtClean="0">
                                      <a:latin typeface="Cambria Math" panose="02040503050406030204" pitchFamily="18" charset="0"/>
                                    </a:rPr>
                                  </m:ctrlPr>
                                </m:fPr>
                                <m:num>
                                  <m:r>
                                    <a:rPr lang="zh-CN" altLang="en-US" i="1">
                                      <a:latin typeface="Cambria Math" panose="02040503050406030204" pitchFamily="18" charset="0"/>
                                    </a:rPr>
                                    <m:t>𝛼</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𝛼</m:t>
                                          </m:r>
                                        </m:den>
                                      </m:f>
                                    </m:e>
                                  </m:d>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𝑙</m:t>
                                                      </m:r>
                                                    </m:sub>
                                                  </m:sSub>
                                                </m:den>
                                              </m:f>
                                            </m:e>
                                          </m:d>
                                        </m:e>
                                        <m:sup>
                                          <m:r>
                                            <a:rPr lang="zh-CN" altLang="en-US" b="0" i="1" smtClean="0">
                                              <a:latin typeface="Cambria Math" panose="02040503050406030204" pitchFamily="18" charset="0"/>
                                            </a:rPr>
                                            <m:t>𝛼</m:t>
                                          </m:r>
                                        </m:sup>
                                      </m:sSup>
                                    </m:e>
                                  </m:d>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
                              <m:f>
                                <m:fPr>
                                  <m:ctrlPr>
                                    <a:rPr lang="en-US" altLang="zh-CN" i="1">
                                      <a:latin typeface="Cambria Math" panose="02040503050406030204" pitchFamily="18" charset="0"/>
                                    </a:rPr>
                                  </m:ctrlPr>
                                </m:fPr>
                                <m:num>
                                  <m:r>
                                    <a:rPr lang="zh-CN" altLang="en-US" i="1">
                                      <a:latin typeface="Cambria Math" panose="02040503050406030204" pitchFamily="18" charset="0"/>
                                    </a:rPr>
                                    <m:t>𝛼</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𝑟</m:t>
                                      </m:r>
                                    </m:sub>
                                  </m:sSub>
                                  <m:r>
                                    <a:rPr lang="en-US" altLang="zh-CN" i="1">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d>
                                    <m:dPr>
                                      <m:ctrlPr>
                                        <a:rPr lang="en-US" altLang="zh-CN" i="1" smtClean="0">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𝛼</m:t>
                                          </m:r>
                                        </m:den>
                                      </m:f>
                                    </m:e>
                                  </m: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b="0" i="1" smtClean="0">
                                                          <a:latin typeface="Cambria Math" panose="02040503050406030204" pitchFamily="18" charset="0"/>
                                                        </a:rPr>
                                                        <m:t>𝑟</m:t>
                                                      </m:r>
                                                    </m:sub>
                                                  </m:sSub>
                                                </m:den>
                                              </m:f>
                                            </m:e>
                                          </m:d>
                                        </m:e>
                                        <m:sup>
                                          <m:r>
                                            <a:rPr lang="zh-CN" altLang="en-US" i="1">
                                              <a:latin typeface="Cambria Math" panose="02040503050406030204" pitchFamily="18" charset="0"/>
                                            </a:rPr>
                                            <m:t>𝛼</m:t>
                                          </m:r>
                                        </m:sup>
                                      </m:sSup>
                                    </m:e>
                                  </m:d>
                                </m:e>
                              </m:func>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0</m:t>
                              </m:r>
                            </m:e>
                          </m:eqAr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𝑙</m:t>
                          </m:r>
                        </m:sub>
                      </m:sSub>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m:rPr>
                                  <m:sty m:val="p"/>
                                </m:rPr>
                                <a:rPr lang="el-GR" altLang="zh-CN" i="1">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𝛼</m:t>
                                      </m:r>
                                    </m:den>
                                  </m:f>
                                </m:e>
                              </m:d>
                            </m:num>
                            <m:den>
                              <m:r>
                                <m:rPr>
                                  <m:sty m:val="p"/>
                                </m:rPr>
                                <a:rPr lang="el-GR" altLang="zh-CN" i="1">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3</m:t>
                                      </m:r>
                                    </m:num>
                                    <m:den>
                                      <m:r>
                                        <a:rPr lang="zh-CN" altLang="en-US" i="1">
                                          <a:latin typeface="Cambria Math" panose="02040503050406030204" pitchFamily="18" charset="0"/>
                                          <a:ea typeface="Cambria Math" panose="02040503050406030204" pitchFamily="18" charset="0"/>
                                        </a:rPr>
                                        <m:t>𝛼</m:t>
                                      </m:r>
                                    </m:den>
                                  </m:f>
                                </m:e>
                              </m:d>
                            </m:den>
                          </m:f>
                        </m:e>
                      </m:ra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𝑟</m:t>
                          </m:r>
                        </m:sub>
                      </m:sSub>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m:rPr>
                                  <m:sty m:val="p"/>
                                </m:rPr>
                                <a:rPr lang="el-GR" altLang="zh-CN" i="1">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𝛼</m:t>
                                      </m:r>
                                    </m:den>
                                  </m:f>
                                </m:e>
                              </m:d>
                            </m:num>
                            <m:den>
                              <m:r>
                                <m:rPr>
                                  <m:sty m:val="p"/>
                                </m:rPr>
                                <a:rPr lang="el-GR" altLang="zh-CN" i="1">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3</m:t>
                                      </m:r>
                                    </m:num>
                                    <m:den>
                                      <m:r>
                                        <a:rPr lang="zh-CN" altLang="en-US" i="1">
                                          <a:latin typeface="Cambria Math" panose="02040503050406030204" pitchFamily="18" charset="0"/>
                                          <a:ea typeface="Cambria Math" panose="02040503050406030204" pitchFamily="18" charset="0"/>
                                        </a:rPr>
                                        <m:t>𝛼</m:t>
                                      </m:r>
                                    </m:den>
                                  </m:f>
                                </m:e>
                              </m:d>
                            </m:den>
                          </m:f>
                        </m:e>
                      </m:rad>
                    </m:oMath>
                  </m:oMathPara>
                </a14:m>
                <a:endParaRPr lang="zh-CN" altLang="en-US" dirty="0"/>
              </a:p>
            </p:txBody>
          </p:sp>
        </mc:Choice>
        <mc:Fallback xmlns="">
          <p:sp>
            <p:nvSpPr>
              <p:cNvPr id="4" name="文本框 3">
                <a:extLst>
                  <a:ext uri="{FF2B5EF4-FFF2-40B4-BE49-F238E27FC236}">
                    <a16:creationId xmlns:a16="http://schemas.microsoft.com/office/drawing/2014/main" id="{05B39D14-25F7-4371-B270-5D454D0D97DD}"/>
                  </a:ext>
                </a:extLst>
              </p:cNvPr>
              <p:cNvSpPr txBox="1">
                <a:spLocks noRot="1" noChangeAspect="1" noMove="1" noResize="1" noEditPoints="1" noAdjustHandles="1" noChangeArrowheads="1" noChangeShapeType="1" noTextEdit="1"/>
              </p:cNvSpPr>
              <p:nvPr/>
            </p:nvSpPr>
            <p:spPr>
              <a:xfrm>
                <a:off x="1878426" y="2578078"/>
                <a:ext cx="8660448" cy="183248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DDAC546-229A-468E-A89D-EB8C07406DA0}"/>
                  </a:ext>
                </a:extLst>
              </p:cNvPr>
              <p:cNvSpPr txBox="1"/>
              <p:nvPr/>
            </p:nvSpPr>
            <p:spPr>
              <a:xfrm>
                <a:off x="1298710" y="4537178"/>
                <a:ext cx="10185079" cy="1118704"/>
              </a:xfrm>
              <a:prstGeom prst="rect">
                <a:avLst/>
              </a:prstGeom>
              <a:noFill/>
            </p:spPr>
            <p:txBody>
              <a:bodyPr wrap="square">
                <a:spAutoFit/>
              </a:bodyPr>
              <a:lstStyle/>
              <a:p>
                <a:pPr algn="just">
                  <a:lnSpc>
                    <a:spcPct val="150000"/>
                  </a:lnSpc>
                </a:pP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Γ</m:t>
                    </m:r>
                    <m:d>
                      <m:dPr>
                        <m:ctrlPr>
                          <a:rPr lang="en-US" altLang="zh-CN" sz="200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𝑥</m:t>
                        </m:r>
                      </m:e>
                    </m:d>
                    <m:r>
                      <a:rPr lang="en-US" altLang="zh-CN" sz="2000" b="0" i="1" smtClean="0">
                        <a:latin typeface="Cambria Math" panose="02040503050406030204" pitchFamily="18" charset="0"/>
                        <a:ea typeface="Cambria Math" panose="02040503050406030204" pitchFamily="18" charset="0"/>
                      </a:rPr>
                      <m:t>=</m:t>
                    </m:r>
                    <m:nary>
                      <m:naryPr>
                        <m:ctrlPr>
                          <a:rPr lang="en-US" altLang="zh-CN" sz="2000" b="0" i="1" smtClean="0">
                            <a:latin typeface="Cambria Math" panose="02040503050406030204" pitchFamily="18"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m:t>
                        </m:r>
                      </m:sup>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𝑡</m:t>
                            </m:r>
                          </m:e>
                          <m:sup>
                            <m:r>
                              <a:rPr lang="en-US" altLang="zh-CN" sz="2000" b="0" i="1" smtClean="0">
                                <a:latin typeface="Cambria Math" panose="02040503050406030204" pitchFamily="18" charset="0"/>
                                <a:ea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−1</m:t>
                            </m:r>
                          </m:sup>
                        </m:sSup>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𝑒</m:t>
                            </m:r>
                          </m:e>
                          <m: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𝑡</m:t>
                            </m:r>
                          </m:sup>
                        </m:sSup>
                        <m:r>
                          <a:rPr lang="en-US" altLang="zh-CN" sz="2000" b="0" i="1" smtClean="0">
                            <a:latin typeface="Cambria Math" panose="02040503050406030204" pitchFamily="18" charset="0"/>
                            <a:ea typeface="Cambria Math" panose="02040503050406030204" pitchFamily="18" charset="0"/>
                          </a:rPr>
                          <m:t>𝑑𝑡</m:t>
                        </m:r>
                      </m:e>
                    </m:nary>
                  </m:oMath>
                </a14:m>
                <a:r>
                  <a:rPr lang="en-US" altLang="zh-CN" sz="2000" dirty="0">
                    <a:latin typeface="Calibri" panose="020F0502020204030204" pitchFamily="34" charset="0"/>
                    <a:cs typeface="Calibri" panose="020F0502020204030204" pitchFamily="34" charset="0"/>
                  </a:rPr>
                  <a:t> is the gamma function. We apply moment-matching-based approach to estimate the parameters</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m:t>
                    </m:r>
                    <m:r>
                      <a:rPr lang="zh-CN" altLang="en-US" sz="2000" i="1">
                        <a:latin typeface="Cambria Math" panose="02040503050406030204" pitchFamily="18" charset="0"/>
                      </a:rPr>
                      <m:t>𝛼</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𝜎</m:t>
                        </m:r>
                      </m:e>
                      <m:sub>
                        <m:r>
                          <a:rPr lang="en-US" altLang="zh-CN" sz="2000" i="1">
                            <a:latin typeface="Cambria Math" panose="02040503050406030204" pitchFamily="18" charset="0"/>
                          </a:rPr>
                          <m:t>𝑙</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𝜎</m:t>
                        </m:r>
                      </m:e>
                      <m:sub>
                        <m:r>
                          <a:rPr lang="en-US" altLang="zh-CN" sz="2000" i="1">
                            <a:latin typeface="Cambria Math" panose="02040503050406030204" pitchFamily="18" charset="0"/>
                          </a:rPr>
                          <m:t>𝑟</m:t>
                        </m:r>
                      </m:sub>
                    </m:sSub>
                    <m:r>
                      <a:rPr lang="en-US" altLang="zh-CN" sz="2000" b="0" i="1" smtClean="0">
                        <a:latin typeface="Cambria Math" panose="02040503050406030204" pitchFamily="18" charset="0"/>
                      </a:rPr>
                      <m:t>)</m:t>
                    </m:r>
                  </m:oMath>
                </a14:m>
                <a:r>
                  <a:rPr lang="en-US" altLang="zh-CN" sz="2000" dirty="0">
                    <a:latin typeface="Calibri" panose="020F0502020204030204" pitchFamily="34" charset="0"/>
                    <a:cs typeface="Calibri" panose="020F0502020204030204" pitchFamily="34" charset="0"/>
                  </a:rPr>
                  <a:t> and use these parameters as the first of our features.</a:t>
                </a:r>
                <a:endParaRPr lang="zh-CN" altLang="en-US" sz="2000" dirty="0">
                  <a:latin typeface="Calibri" panose="020F0502020204030204" pitchFamily="34" charset="0"/>
                  <a:cs typeface="Calibri" panose="020F0502020204030204" pitchFamily="34" charset="0"/>
                </a:endParaRPr>
              </a:p>
            </p:txBody>
          </p:sp>
        </mc:Choice>
        <mc:Fallback xmlns="">
          <p:sp>
            <p:nvSpPr>
              <p:cNvPr id="16" name="文本框 15">
                <a:extLst>
                  <a:ext uri="{FF2B5EF4-FFF2-40B4-BE49-F238E27FC236}">
                    <a16:creationId xmlns:a16="http://schemas.microsoft.com/office/drawing/2014/main" id="{EDDAC546-229A-468E-A89D-EB8C07406DA0}"/>
                  </a:ext>
                </a:extLst>
              </p:cNvPr>
              <p:cNvSpPr txBox="1">
                <a:spLocks noRot="1" noChangeAspect="1" noMove="1" noResize="1" noEditPoints="1" noAdjustHandles="1" noChangeArrowheads="1" noChangeShapeType="1" noTextEdit="1"/>
              </p:cNvSpPr>
              <p:nvPr/>
            </p:nvSpPr>
            <p:spPr>
              <a:xfrm>
                <a:off x="1298710" y="4537178"/>
                <a:ext cx="10185079" cy="1118704"/>
              </a:xfrm>
              <a:prstGeom prst="rect">
                <a:avLst/>
              </a:prstGeom>
              <a:blipFill>
                <a:blip r:embed="rId5"/>
                <a:stretch>
                  <a:fillRect l="-598" t="-38043" r="-658" b="-37500"/>
                </a:stretch>
              </a:blipFill>
            </p:spPr>
            <p:txBody>
              <a:bodyPr/>
              <a:lstStyle/>
              <a:p>
                <a:r>
                  <a:rPr lang="zh-CN" altLang="en-US">
                    <a:noFill/>
                  </a:rPr>
                  <a:t> </a:t>
                </a:r>
              </a:p>
            </p:txBody>
          </p:sp>
        </mc:Fallback>
      </mc:AlternateContent>
      <p:sp>
        <p:nvSpPr>
          <p:cNvPr id="17" name="文本占位符 1">
            <a:extLst>
              <a:ext uri="{FF2B5EF4-FFF2-40B4-BE49-F238E27FC236}">
                <a16:creationId xmlns:a16="http://schemas.microsoft.com/office/drawing/2014/main" id="{AE0F1364-3899-44D7-8550-327E0AC2F725}"/>
              </a:ext>
            </a:extLst>
          </p:cNvPr>
          <p:cNvSpPr txBox="1">
            <a:spLocks/>
          </p:cNvSpPr>
          <p:nvPr/>
        </p:nvSpPr>
        <p:spPr>
          <a:xfrm>
            <a:off x="239040" y="6446329"/>
            <a:ext cx="11827132" cy="423394"/>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sz="3200" b="1">
                <a:solidFill>
                  <a:srgbClr val="00175B"/>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ts val="1800"/>
              </a:lnSpc>
              <a:spcBef>
                <a:spcPts val="0"/>
              </a:spcBef>
              <a:buNone/>
            </a:pPr>
            <a:r>
              <a:rPr lang="en-US" altLang="zh-CN" sz="1800" b="0" i="1" dirty="0">
                <a:solidFill>
                  <a:schemeClr val="bg2">
                    <a:lumMod val="25000"/>
                  </a:schemeClr>
                </a:solidFill>
                <a:latin typeface="Calibri" panose="020F0502020204030204" pitchFamily="34" charset="0"/>
                <a:cs typeface="Calibri" panose="020F0502020204030204" pitchFamily="34" charset="0"/>
              </a:rPr>
              <a:t>moment-matching-based approach</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rgbClr val="000000"/>
                </a:solidFill>
                <a:effectLst/>
                <a:latin typeface="NimbusRomNo9L-Regu"/>
              </a:rPr>
              <a:t>Multiscale skewed heavy tailed model for texture analysis</a:t>
            </a:r>
            <a:r>
              <a:rPr lang="en-US" altLang="zh-CN" sz="1800" dirty="0">
                <a:solidFill>
                  <a:schemeClr val="bg2">
                    <a:lumMod val="25000"/>
                  </a:schemeClr>
                </a:solidFill>
                <a:latin typeface="Calibri" panose="020F0502020204030204" pitchFamily="34" charset="0"/>
                <a:cs typeface="Calibri" panose="020F0502020204030204" pitchFamily="34" charset="0"/>
              </a:rPr>
              <a:t>”, ICIP 2009</a:t>
            </a:r>
            <a:endParaRPr lang="zh-CN" altLang="en-US" sz="1800"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282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KLTSRQA metric: KLT-based feature extraction</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sp>
        <p:nvSpPr>
          <p:cNvPr id="13" name="文本框 12">
            <a:extLst>
              <a:ext uri="{FF2B5EF4-FFF2-40B4-BE49-F238E27FC236}">
                <a16:creationId xmlns:a16="http://schemas.microsoft.com/office/drawing/2014/main" id="{CA344D86-5DEF-43B4-9DA2-B5FE50E7876B}"/>
              </a:ext>
            </a:extLst>
          </p:cNvPr>
          <p:cNvSpPr txBox="1"/>
          <p:nvPr/>
        </p:nvSpPr>
        <p:spPr>
          <a:xfrm>
            <a:off x="1298710" y="1530637"/>
            <a:ext cx="3906335"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Energy of KLT coefficients</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0" name="文本框 9">
            <a:extLst>
              <a:ext uri="{FF2B5EF4-FFF2-40B4-BE49-F238E27FC236}">
                <a16:creationId xmlns:a16="http://schemas.microsoft.com/office/drawing/2014/main" id="{F1E41EA1-46CA-40FD-B80D-B2B744EA4E07}"/>
              </a:ext>
            </a:extLst>
          </p:cNvPr>
          <p:cNvSpPr txBox="1"/>
          <p:nvPr/>
        </p:nvSpPr>
        <p:spPr>
          <a:xfrm>
            <a:off x="1298710" y="2116413"/>
            <a:ext cx="10345421" cy="400110"/>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The energy of KLT coefficients in each spectral component is defined as follows:</a:t>
            </a:r>
            <a:endParaRPr lang="zh-CN" altLang="en-US"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C6E0DD4-FAA7-4FD9-9468-388F1F5D5B7C}"/>
                  </a:ext>
                </a:extLst>
              </p:cNvPr>
              <p:cNvSpPr txBox="1"/>
              <p:nvPr/>
            </p:nvSpPr>
            <p:spPr>
              <a:xfrm>
                <a:off x="4181180" y="2605433"/>
                <a:ext cx="3829638" cy="8671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𝑆</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𝑆</m:t>
                          </m:r>
                        </m:sup>
                        <m:e>
                          <m:sSub>
                            <m:sSubPr>
                              <m:ctrlPr>
                                <a:rPr lang="en-US" altLang="zh-CN" sz="2000" i="1">
                                  <a:latin typeface="Cambria Math" panose="02040503050406030204" pitchFamily="18" charset="0"/>
                                </a:rPr>
                              </m:ctrlPr>
                            </m:sSubPr>
                            <m:e>
                              <m:r>
                                <a:rPr lang="en-US" altLang="zh-CN" sz="2000" b="1" i="0" smtClean="0">
                                  <a:latin typeface="Cambria Math" panose="02040503050406030204" pitchFamily="18" charset="0"/>
                                </a:rPr>
                                <m:t>𝐘</m:t>
                              </m:r>
                            </m:e>
                            <m:sub>
                              <m:r>
                                <a:rPr lang="en-US" altLang="zh-CN" sz="2000" i="1">
                                  <a:latin typeface="Cambria Math" panose="02040503050406030204" pitchFamily="18" charset="0"/>
                                </a:rPr>
                                <m:t>𝑙</m:t>
                              </m:r>
                            </m:sub>
                          </m:sSub>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e>
                      </m:nary>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𝐾</m:t>
                      </m:r>
                    </m:oMath>
                  </m:oMathPara>
                </a14:m>
                <a:endParaRPr lang="zh-CN" altLang="en-US" sz="2000" dirty="0"/>
              </a:p>
            </p:txBody>
          </p:sp>
        </mc:Choice>
        <mc:Fallback xmlns="">
          <p:sp>
            <p:nvSpPr>
              <p:cNvPr id="2" name="文本框 1">
                <a:extLst>
                  <a:ext uri="{FF2B5EF4-FFF2-40B4-BE49-F238E27FC236}">
                    <a16:creationId xmlns:a16="http://schemas.microsoft.com/office/drawing/2014/main" id="{CC6E0DD4-FAA7-4FD9-9468-388F1F5D5B7C}"/>
                  </a:ext>
                </a:extLst>
              </p:cNvPr>
              <p:cNvSpPr txBox="1">
                <a:spLocks noRot="1" noChangeAspect="1" noMove="1" noResize="1" noEditPoints="1" noAdjustHandles="1" noChangeArrowheads="1" noChangeShapeType="1" noTextEdit="1"/>
              </p:cNvSpPr>
              <p:nvPr/>
            </p:nvSpPr>
            <p:spPr>
              <a:xfrm>
                <a:off x="4181180" y="2605433"/>
                <a:ext cx="3829638" cy="8671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79F1CFB-0FCF-44E9-AC94-E04879108728}"/>
                  </a:ext>
                </a:extLst>
              </p:cNvPr>
              <p:cNvSpPr txBox="1"/>
              <p:nvPr/>
            </p:nvSpPr>
            <p:spPr>
              <a:xfrm>
                <a:off x="1298710" y="3615291"/>
                <a:ext cx="10345421" cy="505523"/>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We use the exponential function to fit the energy distribution, </a:t>
                </a:r>
                <a14:m>
                  <m:oMath xmlns:m="http://schemas.openxmlformats.org/officeDocument/2006/math">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3</m:t>
                        </m:r>
                      </m:sub>
                    </m:sSub>
                  </m:oMath>
                </a14:m>
                <a:r>
                  <a:rPr lang="en-US" altLang="zh-CN" sz="2000" dirty="0">
                    <a:latin typeface="Calibri" panose="020F0502020204030204" pitchFamily="34" charset="0"/>
                    <a:cs typeface="Calibri" panose="020F0502020204030204" pitchFamily="34" charset="0"/>
                  </a:rPr>
                  <a:t> are the parameters to fit.  </a:t>
                </a:r>
                <a:endParaRPr lang="zh-CN" altLang="en-US" sz="2000" dirty="0">
                  <a:latin typeface="Calibri" panose="020F0502020204030204" pitchFamily="34" charset="0"/>
                  <a:cs typeface="Calibri" panose="020F0502020204030204" pitchFamily="34" charset="0"/>
                </a:endParaRPr>
              </a:p>
            </p:txBody>
          </p:sp>
        </mc:Choice>
        <mc:Fallback xmlns="">
          <p:sp>
            <p:nvSpPr>
              <p:cNvPr id="15" name="文本框 14">
                <a:extLst>
                  <a:ext uri="{FF2B5EF4-FFF2-40B4-BE49-F238E27FC236}">
                    <a16:creationId xmlns:a16="http://schemas.microsoft.com/office/drawing/2014/main" id="{679F1CFB-0FCF-44E9-AC94-E04879108728}"/>
                  </a:ext>
                </a:extLst>
              </p:cNvPr>
              <p:cNvSpPr txBox="1">
                <a:spLocks noRot="1" noChangeAspect="1" noMove="1" noResize="1" noEditPoints="1" noAdjustHandles="1" noChangeArrowheads="1" noChangeShapeType="1" noTextEdit="1"/>
              </p:cNvSpPr>
              <p:nvPr/>
            </p:nvSpPr>
            <p:spPr>
              <a:xfrm>
                <a:off x="1298710" y="3615291"/>
                <a:ext cx="10345421" cy="505523"/>
              </a:xfrm>
              <a:prstGeom prst="rect">
                <a:avLst/>
              </a:prstGeom>
              <a:blipFill>
                <a:blip r:embed="rId5"/>
                <a:stretch>
                  <a:fillRect l="-589" r="-648" b="-20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DBDBD10-706A-442E-B299-D18FD9E3EE4B}"/>
                  </a:ext>
                </a:extLst>
              </p:cNvPr>
              <p:cNvSpPr txBox="1"/>
              <p:nvPr/>
            </p:nvSpPr>
            <p:spPr>
              <a:xfrm>
                <a:off x="4470521" y="4478187"/>
                <a:ext cx="3250955" cy="322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3</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1</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𝜆</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18" name="文本框 17">
                <a:extLst>
                  <a:ext uri="{FF2B5EF4-FFF2-40B4-BE49-F238E27FC236}">
                    <a16:creationId xmlns:a16="http://schemas.microsoft.com/office/drawing/2014/main" id="{8DBDBD10-706A-442E-B299-D18FD9E3EE4B}"/>
                  </a:ext>
                </a:extLst>
              </p:cNvPr>
              <p:cNvSpPr txBox="1">
                <a:spLocks noRot="1" noChangeAspect="1" noMove="1" noResize="1" noEditPoints="1" noAdjustHandles="1" noChangeArrowheads="1" noChangeShapeType="1" noTextEdit="1"/>
              </p:cNvSpPr>
              <p:nvPr/>
            </p:nvSpPr>
            <p:spPr>
              <a:xfrm>
                <a:off x="4470521" y="4478187"/>
                <a:ext cx="3250955" cy="322268"/>
              </a:xfrm>
              <a:prstGeom prst="rect">
                <a:avLst/>
              </a:prstGeom>
              <a:blipFill>
                <a:blip r:embed="rId6"/>
                <a:stretch>
                  <a:fillRect l="-2060" t="-1923" r="-187" b="-34615"/>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5DCC6C20-E5AA-4C6A-9997-184356F807B4}"/>
              </a:ext>
            </a:extLst>
          </p:cNvPr>
          <p:cNvSpPr txBox="1"/>
          <p:nvPr/>
        </p:nvSpPr>
        <p:spPr>
          <a:xfrm>
            <a:off x="1298710" y="5103197"/>
            <a:ext cx="10345421" cy="967957"/>
          </a:xfrm>
          <a:prstGeom prst="rect">
            <a:avLst/>
          </a:prstGeom>
          <a:noFill/>
        </p:spPr>
        <p:txBody>
          <a:bodyPr wrap="square">
            <a:spAutoFit/>
          </a:bodyPr>
          <a:lstStyle/>
          <a:p>
            <a:pPr>
              <a:lnSpc>
                <a:spcPct val="150000"/>
              </a:lnSpc>
            </a:pPr>
            <a:r>
              <a:rPr lang="en-US" altLang="zh-CN" sz="2000" dirty="0">
                <a:latin typeface="Calibri" panose="020F0502020204030204" pitchFamily="34" charset="0"/>
                <a:cs typeface="Calibri" panose="020F0502020204030204" pitchFamily="34" charset="0"/>
              </a:rPr>
              <a:t>We resort to sample the fitted curve and use the sampled discrete value as our second part of features. Finally, we apply </a:t>
            </a:r>
            <a:r>
              <a:rPr lang="en-US" altLang="zh-CN" sz="2000" dirty="0" err="1">
                <a:latin typeface="Calibri" panose="020F0502020204030204" pitchFamily="34" charset="0"/>
                <a:cs typeface="Calibri" panose="020F0502020204030204" pitchFamily="34" charset="0"/>
              </a:rPr>
              <a:t>SVMrank</a:t>
            </a:r>
            <a:r>
              <a:rPr lang="en-US" altLang="zh-CN" sz="2000" dirty="0">
                <a:latin typeface="Calibri" panose="020F0502020204030204" pitchFamily="34" charset="0"/>
                <a:cs typeface="Calibri" panose="020F0502020204030204" pitchFamily="34" charset="0"/>
              </a:rPr>
              <a:t> model to get our predicted score.</a:t>
            </a:r>
            <a:endParaRPr lang="zh-CN" altLang="en-US" sz="2000" dirty="0">
              <a:latin typeface="Calibri" panose="020F0502020204030204" pitchFamily="34" charset="0"/>
              <a:cs typeface="Calibri" panose="020F0502020204030204" pitchFamily="34" charset="0"/>
            </a:endParaRPr>
          </a:p>
        </p:txBody>
      </p:sp>
      <p:sp>
        <p:nvSpPr>
          <p:cNvPr id="20" name="文本占位符 1">
            <a:extLst>
              <a:ext uri="{FF2B5EF4-FFF2-40B4-BE49-F238E27FC236}">
                <a16:creationId xmlns:a16="http://schemas.microsoft.com/office/drawing/2014/main" id="{C7BCEF85-2726-4DC2-B36F-A2C4C523DE1F}"/>
              </a:ext>
            </a:extLst>
          </p:cNvPr>
          <p:cNvSpPr txBox="1">
            <a:spLocks/>
          </p:cNvSpPr>
          <p:nvPr/>
        </p:nvSpPr>
        <p:spPr>
          <a:xfrm>
            <a:off x="239040" y="6446329"/>
            <a:ext cx="11827132" cy="423394"/>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sz="3200" b="1">
                <a:solidFill>
                  <a:srgbClr val="00175B"/>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ts val="1800"/>
              </a:lnSpc>
              <a:spcBef>
                <a:spcPts val="0"/>
              </a:spcBef>
              <a:buNone/>
            </a:pPr>
            <a:r>
              <a:rPr lang="en-US" altLang="zh-CN" sz="1800" b="0" i="1" dirty="0" err="1">
                <a:solidFill>
                  <a:schemeClr val="bg2">
                    <a:lumMod val="25000"/>
                  </a:schemeClr>
                </a:solidFill>
                <a:latin typeface="Calibri" panose="020F0502020204030204" pitchFamily="34" charset="0"/>
                <a:cs typeface="Calibri" panose="020F0502020204030204" pitchFamily="34" charset="0"/>
              </a:rPr>
              <a:t>SVMrank</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rgbClr val="000000"/>
                </a:solidFill>
                <a:effectLst/>
                <a:latin typeface="NimbusRomNo9L-Regu"/>
              </a:rPr>
              <a:t>Training linear </a:t>
            </a:r>
            <a:r>
              <a:rPr lang="en-US" altLang="zh-CN" sz="1800" dirty="0" err="1">
                <a:solidFill>
                  <a:srgbClr val="000000"/>
                </a:solidFill>
                <a:effectLst/>
                <a:latin typeface="NimbusRomNo9L-Regu"/>
              </a:rPr>
              <a:t>svms</a:t>
            </a:r>
            <a:r>
              <a:rPr lang="en-US" altLang="zh-CN" sz="1800" dirty="0">
                <a:solidFill>
                  <a:srgbClr val="000000"/>
                </a:solidFill>
                <a:effectLst/>
                <a:latin typeface="NimbusRomNo9L-Regu"/>
              </a:rPr>
              <a:t> in linear time</a:t>
            </a:r>
            <a:r>
              <a:rPr lang="en-US" altLang="zh-CN" sz="1800" dirty="0">
                <a:solidFill>
                  <a:schemeClr val="bg2">
                    <a:lumMod val="25000"/>
                  </a:schemeClr>
                </a:solidFill>
                <a:latin typeface="Calibri" panose="020F0502020204030204" pitchFamily="34" charset="0"/>
                <a:cs typeface="Calibri" panose="020F0502020204030204" pitchFamily="34" charset="0"/>
              </a:rPr>
              <a:t>”, SIGKDD 2006</a:t>
            </a:r>
            <a:endParaRPr lang="zh-CN" altLang="en-US" sz="1800"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563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KLTSRQA metric: KLT-based feature extraction </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pic>
        <p:nvPicPr>
          <p:cNvPr id="3" name="图片 2">
            <a:extLst>
              <a:ext uri="{FF2B5EF4-FFF2-40B4-BE49-F238E27FC236}">
                <a16:creationId xmlns:a16="http://schemas.microsoft.com/office/drawing/2014/main" id="{0AFC2A3A-5129-4E03-B60A-D15DF46AE3FA}"/>
              </a:ext>
            </a:extLst>
          </p:cNvPr>
          <p:cNvPicPr>
            <a:picLocks noChangeAspect="1"/>
          </p:cNvPicPr>
          <p:nvPr/>
        </p:nvPicPr>
        <p:blipFill rotWithShape="1">
          <a:blip r:embed="rId4">
            <a:extLst>
              <a:ext uri="{28A0092B-C50C-407E-A947-70E740481C1C}">
                <a14:useLocalDpi xmlns:a14="http://schemas.microsoft.com/office/drawing/2010/main" val="0"/>
              </a:ext>
            </a:extLst>
          </a:blip>
          <a:srcRect l="1152" t="6518" r="5332" b="2321"/>
          <a:stretch/>
        </p:blipFill>
        <p:spPr>
          <a:xfrm>
            <a:off x="318955" y="2259489"/>
            <a:ext cx="3600000" cy="3215033"/>
          </a:xfrm>
          <a:prstGeom prst="rect">
            <a:avLst/>
          </a:prstGeom>
        </p:spPr>
      </p:pic>
      <p:pic>
        <p:nvPicPr>
          <p:cNvPr id="6" name="图片 5">
            <a:extLst>
              <a:ext uri="{FF2B5EF4-FFF2-40B4-BE49-F238E27FC236}">
                <a16:creationId xmlns:a16="http://schemas.microsoft.com/office/drawing/2014/main" id="{3503C870-0A06-4752-94A1-048DEF6255D6}"/>
              </a:ext>
            </a:extLst>
          </p:cNvPr>
          <p:cNvPicPr>
            <a:picLocks noChangeAspect="1"/>
          </p:cNvPicPr>
          <p:nvPr/>
        </p:nvPicPr>
        <p:blipFill rotWithShape="1">
          <a:blip r:embed="rId5">
            <a:extLst>
              <a:ext uri="{28A0092B-C50C-407E-A947-70E740481C1C}">
                <a14:useLocalDpi xmlns:a14="http://schemas.microsoft.com/office/drawing/2010/main" val="0"/>
              </a:ext>
            </a:extLst>
          </a:blip>
          <a:srcRect l="1924" t="6718" r="6070" b="2030"/>
          <a:stretch/>
        </p:blipFill>
        <p:spPr>
          <a:xfrm>
            <a:off x="4296000" y="2177573"/>
            <a:ext cx="3600000" cy="3271002"/>
          </a:xfrm>
          <a:prstGeom prst="rect">
            <a:avLst/>
          </a:prstGeom>
        </p:spPr>
      </p:pic>
      <p:pic>
        <p:nvPicPr>
          <p:cNvPr id="11" name="图片 10">
            <a:extLst>
              <a:ext uri="{FF2B5EF4-FFF2-40B4-BE49-F238E27FC236}">
                <a16:creationId xmlns:a16="http://schemas.microsoft.com/office/drawing/2014/main" id="{FE60B312-E494-42FC-83F9-098E8456B1A7}"/>
              </a:ext>
            </a:extLst>
          </p:cNvPr>
          <p:cNvPicPr>
            <a:picLocks noChangeAspect="1"/>
          </p:cNvPicPr>
          <p:nvPr/>
        </p:nvPicPr>
        <p:blipFill rotWithShape="1">
          <a:blip r:embed="rId6">
            <a:extLst>
              <a:ext uri="{28A0092B-C50C-407E-A947-70E740481C1C}">
                <a14:useLocalDpi xmlns:a14="http://schemas.microsoft.com/office/drawing/2010/main" val="0"/>
              </a:ext>
            </a:extLst>
          </a:blip>
          <a:srcRect l="1868" t="8124" r="7419" b="2810"/>
          <a:stretch/>
        </p:blipFill>
        <p:spPr>
          <a:xfrm>
            <a:off x="8273045" y="2236376"/>
            <a:ext cx="3600000" cy="3238146"/>
          </a:xfrm>
          <a:prstGeom prst="rect">
            <a:avLst/>
          </a:prstGeom>
        </p:spPr>
      </p:pic>
      <p:sp>
        <p:nvSpPr>
          <p:cNvPr id="14" name="文本框 13">
            <a:extLst>
              <a:ext uri="{FF2B5EF4-FFF2-40B4-BE49-F238E27FC236}">
                <a16:creationId xmlns:a16="http://schemas.microsoft.com/office/drawing/2014/main" id="{F71BDD01-8002-4706-AC8D-F583A5FE20E7}"/>
              </a:ext>
            </a:extLst>
          </p:cNvPr>
          <p:cNvSpPr txBox="1"/>
          <p:nvPr/>
        </p:nvSpPr>
        <p:spPr>
          <a:xfrm>
            <a:off x="3419774" y="1474368"/>
            <a:ext cx="5352452"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Estimated AGGD parameters</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scatter plot</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F843E07-CE40-4A60-A077-C04B0C4863CA}"/>
                  </a:ext>
                </a:extLst>
              </p:cNvPr>
              <p:cNvSpPr txBox="1"/>
              <p:nvPr/>
            </p:nvSpPr>
            <p:spPr>
              <a:xfrm flipH="1">
                <a:off x="809625" y="2028656"/>
                <a:ext cx="2743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𝐎</m:t>
                          </m:r>
                        </m:e>
                        <m:sub>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7" name="文本框 16">
                <a:extLst>
                  <a:ext uri="{FF2B5EF4-FFF2-40B4-BE49-F238E27FC236}">
                    <a16:creationId xmlns:a16="http://schemas.microsoft.com/office/drawing/2014/main" id="{BF843E07-CE40-4A60-A077-C04B0C4863CA}"/>
                  </a:ext>
                </a:extLst>
              </p:cNvPr>
              <p:cNvSpPr txBox="1">
                <a:spLocks noRot="1" noChangeAspect="1" noMove="1" noResize="1" noEditPoints="1" noAdjustHandles="1" noChangeArrowheads="1" noChangeShapeType="1" noTextEdit="1"/>
              </p:cNvSpPr>
              <p:nvPr/>
            </p:nvSpPr>
            <p:spPr>
              <a:xfrm flipH="1">
                <a:off x="809625" y="2028656"/>
                <a:ext cx="274320" cy="461665"/>
              </a:xfrm>
              <a:prstGeom prst="rect">
                <a:avLst/>
              </a:prstGeom>
              <a:blipFill>
                <a:blip r:embed="rId7"/>
                <a:stretch>
                  <a:fillRect l="-6667" r="-8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CB87C78-1168-44BB-864C-E286CA932F83}"/>
                  </a:ext>
                </a:extLst>
              </p:cNvPr>
              <p:cNvSpPr txBox="1"/>
              <p:nvPr/>
            </p:nvSpPr>
            <p:spPr>
              <a:xfrm flipH="1">
                <a:off x="4902047" y="2028656"/>
                <a:ext cx="2743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𝐎</m:t>
                          </m:r>
                        </m:e>
                        <m:sub>
                          <m:r>
                            <a:rPr lang="en-US" altLang="zh-CN" sz="2400" b="0" i="1" smtClean="0">
                              <a:latin typeface="Cambria Math" panose="02040503050406030204" pitchFamily="18" charset="0"/>
                            </a:rPr>
                            <m:t>2</m:t>
                          </m:r>
                        </m:sub>
                      </m:sSub>
                    </m:oMath>
                  </m:oMathPara>
                </a14:m>
                <a:endParaRPr lang="zh-CN" altLang="en-US" sz="2400" dirty="0"/>
              </a:p>
            </p:txBody>
          </p:sp>
        </mc:Choice>
        <mc:Fallback xmlns="">
          <p:sp>
            <p:nvSpPr>
              <p:cNvPr id="18" name="文本框 17">
                <a:extLst>
                  <a:ext uri="{FF2B5EF4-FFF2-40B4-BE49-F238E27FC236}">
                    <a16:creationId xmlns:a16="http://schemas.microsoft.com/office/drawing/2014/main" id="{CCB87C78-1168-44BB-864C-E286CA932F83}"/>
                  </a:ext>
                </a:extLst>
              </p:cNvPr>
              <p:cNvSpPr txBox="1">
                <a:spLocks noRot="1" noChangeAspect="1" noMove="1" noResize="1" noEditPoints="1" noAdjustHandles="1" noChangeArrowheads="1" noChangeShapeType="1" noTextEdit="1"/>
              </p:cNvSpPr>
              <p:nvPr/>
            </p:nvSpPr>
            <p:spPr>
              <a:xfrm flipH="1">
                <a:off x="4902047" y="2028656"/>
                <a:ext cx="274320" cy="461665"/>
              </a:xfrm>
              <a:prstGeom prst="rect">
                <a:avLst/>
              </a:prstGeom>
              <a:blipFill>
                <a:blip r:embed="rId8"/>
                <a:stretch>
                  <a:fillRect l="-4444" r="-8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0B0477-EB3B-47F5-AC34-6594E2985544}"/>
                  </a:ext>
                </a:extLst>
              </p:cNvPr>
              <p:cNvSpPr txBox="1"/>
              <p:nvPr/>
            </p:nvSpPr>
            <p:spPr>
              <a:xfrm flipH="1">
                <a:off x="8857309" y="2028656"/>
                <a:ext cx="2743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𝐎</m:t>
                          </m:r>
                        </m:e>
                        <m:sub>
                          <m:r>
                            <a:rPr lang="en-US" altLang="zh-CN" sz="2400" b="0" i="1" smtClean="0">
                              <a:latin typeface="Cambria Math" panose="02040503050406030204" pitchFamily="18" charset="0"/>
                            </a:rPr>
                            <m:t>3</m:t>
                          </m:r>
                        </m:sub>
                      </m:sSub>
                    </m:oMath>
                  </m:oMathPara>
                </a14:m>
                <a:endParaRPr lang="zh-CN" altLang="en-US" sz="2400" dirty="0"/>
              </a:p>
            </p:txBody>
          </p:sp>
        </mc:Choice>
        <mc:Fallback xmlns="">
          <p:sp>
            <p:nvSpPr>
              <p:cNvPr id="19" name="文本框 18">
                <a:extLst>
                  <a:ext uri="{FF2B5EF4-FFF2-40B4-BE49-F238E27FC236}">
                    <a16:creationId xmlns:a16="http://schemas.microsoft.com/office/drawing/2014/main" id="{1A0B0477-EB3B-47F5-AC34-6594E2985544}"/>
                  </a:ext>
                </a:extLst>
              </p:cNvPr>
              <p:cNvSpPr txBox="1">
                <a:spLocks noRot="1" noChangeAspect="1" noMove="1" noResize="1" noEditPoints="1" noAdjustHandles="1" noChangeArrowheads="1" noChangeShapeType="1" noTextEdit="1"/>
              </p:cNvSpPr>
              <p:nvPr/>
            </p:nvSpPr>
            <p:spPr>
              <a:xfrm flipH="1">
                <a:off x="8857309" y="2028656"/>
                <a:ext cx="274320" cy="461665"/>
              </a:xfrm>
              <a:prstGeom prst="rect">
                <a:avLst/>
              </a:prstGeom>
              <a:blipFill>
                <a:blip r:embed="rId9"/>
                <a:stretch>
                  <a:fillRect l="-6667" r="-86667"/>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0E0F6CB8-2748-4739-A62D-FC16A5E5DCF2}"/>
              </a:ext>
            </a:extLst>
          </p:cNvPr>
          <p:cNvSpPr txBox="1"/>
          <p:nvPr/>
        </p:nvSpPr>
        <p:spPr>
          <a:xfrm>
            <a:off x="809625" y="5705355"/>
            <a:ext cx="10956588"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Estimated AGGD parameters in different visual quality images separate with each other</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13734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2"/>
          <a:srcRect r="1162" b="1515"/>
          <a:stretch/>
        </p:blipFill>
        <p:spPr>
          <a:xfrm>
            <a:off x="0" y="0"/>
            <a:ext cx="1619250" cy="1238250"/>
          </a:xfrm>
          <a:prstGeom prst="rect">
            <a:avLst/>
          </a:prstGeom>
        </p:spPr>
      </p:pic>
      <p:sp>
        <p:nvSpPr>
          <p:cNvPr id="4" name="文本框 3">
            <a:extLst>
              <a:ext uri="{FF2B5EF4-FFF2-40B4-BE49-F238E27FC236}">
                <a16:creationId xmlns:a16="http://schemas.microsoft.com/office/drawing/2014/main" id="{5FA75184-FC62-4F0F-9AE0-6C3F23038073}"/>
              </a:ext>
            </a:extLst>
          </p:cNvPr>
          <p:cNvSpPr txBox="1"/>
          <p:nvPr/>
        </p:nvSpPr>
        <p:spPr>
          <a:xfrm>
            <a:off x="4908459" y="383298"/>
            <a:ext cx="2375079" cy="646331"/>
          </a:xfrm>
          <a:prstGeom prst="rect">
            <a:avLst/>
          </a:prstGeom>
          <a:noFill/>
        </p:spPr>
        <p:txBody>
          <a:bodyPr wrap="square" rtlCol="0">
            <a:spAutoFit/>
          </a:bodyPr>
          <a:lstStyle/>
          <a:p>
            <a:r>
              <a:rPr lang="en-US" altLang="zh-CN" sz="3600" b="1" dirty="0">
                <a:solidFill>
                  <a:srgbClr val="3A7694"/>
                </a:solidFill>
                <a:latin typeface="微软雅黑" panose="020B0503020204020204" pitchFamily="34" charset="-122"/>
                <a:ea typeface="微软雅黑" panose="020B0503020204020204" pitchFamily="34" charset="-122"/>
                <a:cs typeface="Open Sans" panose="020B0606030504020204"/>
              </a:rPr>
              <a:t>OUTLINE</a:t>
            </a:r>
            <a:endParaRPr lang="zh-CN" altLang="en-US" sz="36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文本框 6">
            <a:extLst>
              <a:ext uri="{FF2B5EF4-FFF2-40B4-BE49-F238E27FC236}">
                <a16:creationId xmlns:a16="http://schemas.microsoft.com/office/drawing/2014/main" id="{BC141B52-9059-4BEF-8092-B18E4BBB81D1}"/>
              </a:ext>
            </a:extLst>
          </p:cNvPr>
          <p:cNvSpPr txBox="1"/>
          <p:nvPr/>
        </p:nvSpPr>
        <p:spPr>
          <a:xfrm>
            <a:off x="1968474" y="1029629"/>
            <a:ext cx="8255048" cy="5247590"/>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Introduction</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Background &amp; challenge</a:t>
            </a:r>
          </a:p>
          <a:p>
            <a:pPr marL="342900" indent="-342900">
              <a:spcBef>
                <a:spcPts val="600"/>
              </a:spcBef>
              <a:spcAft>
                <a:spcPts val="600"/>
              </a:spcAft>
              <a:buFont typeface="Wingdings" panose="05000000000000000000" pitchFamily="2" charset="2"/>
              <a:buChar char="l"/>
            </a:pPr>
            <a:r>
              <a:rPr lang="en-US" altLang="zh-CN" sz="2400" b="1" dirty="0" err="1">
                <a:solidFill>
                  <a:schemeClr val="bg2">
                    <a:lumMod val="25000"/>
                  </a:schemeClr>
                </a:solidFill>
                <a:latin typeface="微软雅黑" panose="020B0503020204020204" pitchFamily="34" charset="-122"/>
                <a:ea typeface="微软雅黑" panose="020B0503020204020204" pitchFamily="34" charset="-122"/>
              </a:rPr>
              <a:t>RealSRQ</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 A Real-World SISR Quality Dataset</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Dataset construction process</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Human subjective study</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Subjective study result analysis</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KLTSRQA: An Objective NR Quality Metric for SISR</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Motivation to apply KLT</a:t>
            </a: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KLTSRQA metric</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Experimental Results</a:t>
            </a:r>
            <a:endParaRPr lang="en-US" altLang="zh-CN" sz="2400" b="1" i="1" dirty="0">
              <a:solidFill>
                <a:schemeClr val="bg2">
                  <a:lumMod val="25000"/>
                </a:schemeClr>
              </a:solidFill>
              <a:latin typeface="微软雅黑" panose="020B0503020204020204" pitchFamily="34" charset="-122"/>
              <a:ea typeface="微软雅黑" panose="020B0503020204020204" pitchFamily="34" charset="-122"/>
            </a:endParaRPr>
          </a:p>
          <a:p>
            <a:pPr marL="800100" lvl="1" indent="-342900">
              <a:spcBef>
                <a:spcPts val="600"/>
              </a:spcBef>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Validation on real-world &amp; synthetic dataset</a:t>
            </a:r>
          </a:p>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Conclusion</a:t>
            </a:r>
          </a:p>
        </p:txBody>
      </p:sp>
    </p:spTree>
    <p:extLst>
      <p:ext uri="{BB962C8B-B14F-4D97-AF65-F5344CB8AC3E}">
        <p14:creationId xmlns:p14="http://schemas.microsoft.com/office/powerpoint/2010/main" val="163473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KLTSRQA metric: KLT-based feature extraction </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KLTSRQA: An Objective NR Quality Metric for SISR</a:t>
            </a:r>
          </a:p>
        </p:txBody>
      </p:sp>
      <p:sp>
        <p:nvSpPr>
          <p:cNvPr id="14" name="文本框 13">
            <a:extLst>
              <a:ext uri="{FF2B5EF4-FFF2-40B4-BE49-F238E27FC236}">
                <a16:creationId xmlns:a16="http://schemas.microsoft.com/office/drawing/2014/main" id="{F71BDD01-8002-4706-AC8D-F583A5FE20E7}"/>
              </a:ext>
            </a:extLst>
          </p:cNvPr>
          <p:cNvSpPr txBox="1"/>
          <p:nvPr/>
        </p:nvSpPr>
        <p:spPr>
          <a:xfrm>
            <a:off x="3757127" y="1426239"/>
            <a:ext cx="4677746"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Energy of KLT coefficient</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curve plot</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F843E07-CE40-4A60-A077-C04B0C4863CA}"/>
                  </a:ext>
                </a:extLst>
              </p:cNvPr>
              <p:cNvSpPr txBox="1"/>
              <p:nvPr/>
            </p:nvSpPr>
            <p:spPr>
              <a:xfrm flipH="1">
                <a:off x="879072" y="2028656"/>
                <a:ext cx="2743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𝐎</m:t>
                          </m:r>
                        </m:e>
                        <m:sub>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7" name="文本框 16">
                <a:extLst>
                  <a:ext uri="{FF2B5EF4-FFF2-40B4-BE49-F238E27FC236}">
                    <a16:creationId xmlns:a16="http://schemas.microsoft.com/office/drawing/2014/main" id="{BF843E07-CE40-4A60-A077-C04B0C4863CA}"/>
                  </a:ext>
                </a:extLst>
              </p:cNvPr>
              <p:cNvSpPr txBox="1">
                <a:spLocks noRot="1" noChangeAspect="1" noMove="1" noResize="1" noEditPoints="1" noAdjustHandles="1" noChangeArrowheads="1" noChangeShapeType="1" noTextEdit="1"/>
              </p:cNvSpPr>
              <p:nvPr/>
            </p:nvSpPr>
            <p:spPr>
              <a:xfrm flipH="1">
                <a:off x="879072" y="2028656"/>
                <a:ext cx="274320" cy="461665"/>
              </a:xfrm>
              <a:prstGeom prst="rect">
                <a:avLst/>
              </a:prstGeom>
              <a:blipFill>
                <a:blip r:embed="rId4"/>
                <a:stretch>
                  <a:fillRect l="-4444" r="-8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CB87C78-1168-44BB-864C-E286CA932F83}"/>
                  </a:ext>
                </a:extLst>
              </p:cNvPr>
              <p:cNvSpPr txBox="1"/>
              <p:nvPr/>
            </p:nvSpPr>
            <p:spPr>
              <a:xfrm flipH="1">
                <a:off x="4902914" y="2028656"/>
                <a:ext cx="2743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𝐎</m:t>
                          </m:r>
                        </m:e>
                        <m:sub>
                          <m:r>
                            <a:rPr lang="en-US" altLang="zh-CN" sz="2400" b="0" i="1" smtClean="0">
                              <a:latin typeface="Cambria Math" panose="02040503050406030204" pitchFamily="18" charset="0"/>
                            </a:rPr>
                            <m:t>2</m:t>
                          </m:r>
                        </m:sub>
                      </m:sSub>
                    </m:oMath>
                  </m:oMathPara>
                </a14:m>
                <a:endParaRPr lang="zh-CN" altLang="en-US" sz="2400" dirty="0"/>
              </a:p>
            </p:txBody>
          </p:sp>
        </mc:Choice>
        <mc:Fallback xmlns="">
          <p:sp>
            <p:nvSpPr>
              <p:cNvPr id="18" name="文本框 17">
                <a:extLst>
                  <a:ext uri="{FF2B5EF4-FFF2-40B4-BE49-F238E27FC236}">
                    <a16:creationId xmlns:a16="http://schemas.microsoft.com/office/drawing/2014/main" id="{CCB87C78-1168-44BB-864C-E286CA932F83}"/>
                  </a:ext>
                </a:extLst>
              </p:cNvPr>
              <p:cNvSpPr txBox="1">
                <a:spLocks noRot="1" noChangeAspect="1" noMove="1" noResize="1" noEditPoints="1" noAdjustHandles="1" noChangeArrowheads="1" noChangeShapeType="1" noTextEdit="1"/>
              </p:cNvSpPr>
              <p:nvPr/>
            </p:nvSpPr>
            <p:spPr>
              <a:xfrm flipH="1">
                <a:off x="4902914" y="2028656"/>
                <a:ext cx="274320" cy="461665"/>
              </a:xfrm>
              <a:prstGeom prst="rect">
                <a:avLst/>
              </a:prstGeom>
              <a:blipFill>
                <a:blip r:embed="rId5"/>
                <a:stretch>
                  <a:fillRect l="-4444" r="-8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0B0477-EB3B-47F5-AC34-6594E2985544}"/>
                  </a:ext>
                </a:extLst>
              </p:cNvPr>
              <p:cNvSpPr txBox="1"/>
              <p:nvPr/>
            </p:nvSpPr>
            <p:spPr>
              <a:xfrm flipH="1">
                <a:off x="8841673" y="2028655"/>
                <a:ext cx="2743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𝐎</m:t>
                          </m:r>
                        </m:e>
                        <m:sub>
                          <m:r>
                            <a:rPr lang="en-US" altLang="zh-CN" sz="2400" b="0" i="1" smtClean="0">
                              <a:latin typeface="Cambria Math" panose="02040503050406030204" pitchFamily="18" charset="0"/>
                            </a:rPr>
                            <m:t>3</m:t>
                          </m:r>
                        </m:sub>
                      </m:sSub>
                    </m:oMath>
                  </m:oMathPara>
                </a14:m>
                <a:endParaRPr lang="zh-CN" altLang="en-US" sz="2400" dirty="0"/>
              </a:p>
            </p:txBody>
          </p:sp>
        </mc:Choice>
        <mc:Fallback xmlns="">
          <p:sp>
            <p:nvSpPr>
              <p:cNvPr id="19" name="文本框 18">
                <a:extLst>
                  <a:ext uri="{FF2B5EF4-FFF2-40B4-BE49-F238E27FC236}">
                    <a16:creationId xmlns:a16="http://schemas.microsoft.com/office/drawing/2014/main" id="{1A0B0477-EB3B-47F5-AC34-6594E2985544}"/>
                  </a:ext>
                </a:extLst>
              </p:cNvPr>
              <p:cNvSpPr txBox="1">
                <a:spLocks noRot="1" noChangeAspect="1" noMove="1" noResize="1" noEditPoints="1" noAdjustHandles="1" noChangeArrowheads="1" noChangeShapeType="1" noTextEdit="1"/>
              </p:cNvSpPr>
              <p:nvPr/>
            </p:nvSpPr>
            <p:spPr>
              <a:xfrm flipH="1">
                <a:off x="8841673" y="2028655"/>
                <a:ext cx="274320" cy="461665"/>
              </a:xfrm>
              <a:prstGeom prst="rect">
                <a:avLst/>
              </a:prstGeom>
              <a:blipFill>
                <a:blip r:embed="rId6"/>
                <a:stretch>
                  <a:fillRect l="-4444" r="-8666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4C3E4F2-9405-42CB-95A7-5DEFA58C2F12}"/>
              </a:ext>
            </a:extLst>
          </p:cNvPr>
          <p:cNvPicPr>
            <a:picLocks noChangeAspect="1"/>
          </p:cNvPicPr>
          <p:nvPr/>
        </p:nvPicPr>
        <p:blipFill rotWithShape="1">
          <a:blip r:embed="rId7">
            <a:extLst>
              <a:ext uri="{28A0092B-C50C-407E-A947-70E740481C1C}">
                <a14:useLocalDpi xmlns:a14="http://schemas.microsoft.com/office/drawing/2010/main" val="0"/>
              </a:ext>
            </a:extLst>
          </a:blip>
          <a:srcRect l="2529" t="5748" r="8557"/>
          <a:stretch/>
        </p:blipFill>
        <p:spPr>
          <a:xfrm>
            <a:off x="348932" y="2518016"/>
            <a:ext cx="3600000" cy="2865616"/>
          </a:xfrm>
          <a:prstGeom prst="rect">
            <a:avLst/>
          </a:prstGeom>
        </p:spPr>
      </p:pic>
      <p:pic>
        <p:nvPicPr>
          <p:cNvPr id="9" name="图片 8">
            <a:extLst>
              <a:ext uri="{FF2B5EF4-FFF2-40B4-BE49-F238E27FC236}">
                <a16:creationId xmlns:a16="http://schemas.microsoft.com/office/drawing/2014/main" id="{5FC7FA32-EAAA-4A1B-8D2D-680FA69ECDA0}"/>
              </a:ext>
            </a:extLst>
          </p:cNvPr>
          <p:cNvPicPr>
            <a:picLocks noChangeAspect="1"/>
          </p:cNvPicPr>
          <p:nvPr/>
        </p:nvPicPr>
        <p:blipFill rotWithShape="1">
          <a:blip r:embed="rId8">
            <a:extLst>
              <a:ext uri="{28A0092B-C50C-407E-A947-70E740481C1C}">
                <a14:useLocalDpi xmlns:a14="http://schemas.microsoft.com/office/drawing/2010/main" val="0"/>
              </a:ext>
            </a:extLst>
          </a:blip>
          <a:srcRect l="1096" t="5800" r="9031"/>
          <a:stretch/>
        </p:blipFill>
        <p:spPr>
          <a:xfrm>
            <a:off x="4277292" y="2534098"/>
            <a:ext cx="3600000" cy="2833451"/>
          </a:xfrm>
          <a:prstGeom prst="rect">
            <a:avLst/>
          </a:prstGeom>
        </p:spPr>
      </p:pic>
      <p:pic>
        <p:nvPicPr>
          <p:cNvPr id="12" name="图片 11">
            <a:extLst>
              <a:ext uri="{FF2B5EF4-FFF2-40B4-BE49-F238E27FC236}">
                <a16:creationId xmlns:a16="http://schemas.microsoft.com/office/drawing/2014/main" id="{BB456390-C666-479B-A97E-03C2B3E07DE7}"/>
              </a:ext>
            </a:extLst>
          </p:cNvPr>
          <p:cNvPicPr>
            <a:picLocks noChangeAspect="1"/>
          </p:cNvPicPr>
          <p:nvPr/>
        </p:nvPicPr>
        <p:blipFill rotWithShape="1">
          <a:blip r:embed="rId9">
            <a:extLst>
              <a:ext uri="{28A0092B-C50C-407E-A947-70E740481C1C}">
                <a14:useLocalDpi xmlns:a14="http://schemas.microsoft.com/office/drawing/2010/main" val="0"/>
              </a:ext>
            </a:extLst>
          </a:blip>
          <a:srcRect l="928" t="6141" r="8448"/>
          <a:stretch/>
        </p:blipFill>
        <p:spPr>
          <a:xfrm>
            <a:off x="8205653" y="2518016"/>
            <a:ext cx="3600000" cy="2799828"/>
          </a:xfrm>
          <a:prstGeom prst="rect">
            <a:avLst/>
          </a:prstGeom>
        </p:spPr>
      </p:pic>
      <p:sp>
        <p:nvSpPr>
          <p:cNvPr id="22" name="文本框 21">
            <a:extLst>
              <a:ext uri="{FF2B5EF4-FFF2-40B4-BE49-F238E27FC236}">
                <a16:creationId xmlns:a16="http://schemas.microsoft.com/office/drawing/2014/main" id="{EFD9164E-0D53-487C-B3DC-453E61C12485}"/>
              </a:ext>
            </a:extLst>
          </p:cNvPr>
          <p:cNvSpPr txBox="1"/>
          <p:nvPr/>
        </p:nvSpPr>
        <p:spPr>
          <a:xfrm>
            <a:off x="1423085" y="5705355"/>
            <a:ext cx="9433970"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Curve of energy in different visual quality images separate with each other</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567777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Validation on real-world &amp; synthetic dataset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p>
        </p:txBody>
      </p:sp>
      <p:pic>
        <p:nvPicPr>
          <p:cNvPr id="3" name="图片 2">
            <a:extLst>
              <a:ext uri="{FF2B5EF4-FFF2-40B4-BE49-F238E27FC236}">
                <a16:creationId xmlns:a16="http://schemas.microsoft.com/office/drawing/2014/main" id="{4F07DF64-FBF1-43EB-8940-7E7514CDA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66" y="1763863"/>
            <a:ext cx="10463257" cy="4350935"/>
          </a:xfrm>
          <a:prstGeom prst="rect">
            <a:avLst/>
          </a:prstGeom>
        </p:spPr>
      </p:pic>
      <p:sp>
        <p:nvSpPr>
          <p:cNvPr id="16" name="文本框 15">
            <a:extLst>
              <a:ext uri="{FF2B5EF4-FFF2-40B4-BE49-F238E27FC236}">
                <a16:creationId xmlns:a16="http://schemas.microsoft.com/office/drawing/2014/main" id="{2E9FDEFD-E77C-4E89-B1FE-4FACF42CCD8C}"/>
              </a:ext>
            </a:extLst>
          </p:cNvPr>
          <p:cNvSpPr txBox="1"/>
          <p:nvPr/>
        </p:nvSpPr>
        <p:spPr>
          <a:xfrm>
            <a:off x="1674163" y="6114798"/>
            <a:ext cx="8843661"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rank </a:t>
            </a:r>
            <a:r>
              <a:rPr lang="en-US" altLang="zh-CN" sz="24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4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 </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in each scaling factor on KROCC, SROCC, PLCC, RMSE</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20" name="文本框 19">
            <a:extLst>
              <a:ext uri="{FF2B5EF4-FFF2-40B4-BE49-F238E27FC236}">
                <a16:creationId xmlns:a16="http://schemas.microsoft.com/office/drawing/2014/main" id="{4196619D-5C9C-4718-A3CF-C4F8C6E7ECF6}"/>
              </a:ext>
            </a:extLst>
          </p:cNvPr>
          <p:cNvSpPr txBox="1"/>
          <p:nvPr/>
        </p:nvSpPr>
        <p:spPr>
          <a:xfrm>
            <a:off x="3577879" y="1302198"/>
            <a:ext cx="5036227"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Performance comparison on </a:t>
            </a:r>
            <a:r>
              <a:rPr lang="en-US" altLang="zh-CN" sz="2400" b="1"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RealSRQ</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7871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Validation on real-world &amp; synthetic dataset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p>
        </p:txBody>
      </p:sp>
      <p:sp>
        <p:nvSpPr>
          <p:cNvPr id="16" name="文本框 15">
            <a:extLst>
              <a:ext uri="{FF2B5EF4-FFF2-40B4-BE49-F238E27FC236}">
                <a16:creationId xmlns:a16="http://schemas.microsoft.com/office/drawing/2014/main" id="{2E9FDEFD-E77C-4E89-B1FE-4FACF42CCD8C}"/>
              </a:ext>
            </a:extLst>
          </p:cNvPr>
          <p:cNvSpPr txBox="1"/>
          <p:nvPr/>
        </p:nvSpPr>
        <p:spPr>
          <a:xfrm>
            <a:off x="2663797" y="6252959"/>
            <a:ext cx="6864405"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is the most in line with the subjective scores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4" name="图片 3">
            <a:extLst>
              <a:ext uri="{FF2B5EF4-FFF2-40B4-BE49-F238E27FC236}">
                <a16:creationId xmlns:a16="http://schemas.microsoft.com/office/drawing/2014/main" id="{0BAC8892-F8A4-472B-9C88-E1D980D9E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60" y="1746206"/>
            <a:ext cx="6052280" cy="4541478"/>
          </a:xfrm>
          <a:prstGeom prst="rect">
            <a:avLst/>
          </a:prstGeom>
        </p:spPr>
      </p:pic>
      <p:sp>
        <p:nvSpPr>
          <p:cNvPr id="10" name="文本框 9">
            <a:extLst>
              <a:ext uri="{FF2B5EF4-FFF2-40B4-BE49-F238E27FC236}">
                <a16:creationId xmlns:a16="http://schemas.microsoft.com/office/drawing/2014/main" id="{A5EE1FAF-9D57-4E2B-8A75-F8F2AFAE3BCD}"/>
              </a:ext>
            </a:extLst>
          </p:cNvPr>
          <p:cNvSpPr txBox="1"/>
          <p:nvPr/>
        </p:nvSpPr>
        <p:spPr>
          <a:xfrm>
            <a:off x="2241242" y="1319266"/>
            <a:ext cx="7709516"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Scatters between subjective scores and metrics on </a:t>
            </a:r>
            <a:r>
              <a:rPr lang="en-US" altLang="zh-CN" sz="2400" b="1"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RealSRQ</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71708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Validation on real-world &amp; synthetic dataset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p>
        </p:txBody>
      </p:sp>
      <p:sp>
        <p:nvSpPr>
          <p:cNvPr id="16" name="文本框 15">
            <a:extLst>
              <a:ext uri="{FF2B5EF4-FFF2-40B4-BE49-F238E27FC236}">
                <a16:creationId xmlns:a16="http://schemas.microsoft.com/office/drawing/2014/main" id="{2E9FDEFD-E77C-4E89-B1FE-4FACF42CCD8C}"/>
              </a:ext>
            </a:extLst>
          </p:cNvPr>
          <p:cNvSpPr txBox="1"/>
          <p:nvPr/>
        </p:nvSpPr>
        <p:spPr>
          <a:xfrm>
            <a:off x="3826176" y="6179480"/>
            <a:ext cx="4748864"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outperforms other metrics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0" name="文本框 9">
            <a:extLst>
              <a:ext uri="{FF2B5EF4-FFF2-40B4-BE49-F238E27FC236}">
                <a16:creationId xmlns:a16="http://schemas.microsoft.com/office/drawing/2014/main" id="{A5EE1FAF-9D57-4E2B-8A75-F8F2AFAE3BCD}"/>
              </a:ext>
            </a:extLst>
          </p:cNvPr>
          <p:cNvSpPr txBox="1"/>
          <p:nvPr/>
        </p:nvSpPr>
        <p:spPr>
          <a:xfrm>
            <a:off x="2749786" y="1379401"/>
            <a:ext cx="6692422"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T-test on SROCC value between metrics on </a:t>
            </a:r>
            <a:r>
              <a:rPr lang="en-US" altLang="zh-CN" sz="2400" b="1"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RealSRQ</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3" name="图片 2">
            <a:extLst>
              <a:ext uri="{FF2B5EF4-FFF2-40B4-BE49-F238E27FC236}">
                <a16:creationId xmlns:a16="http://schemas.microsoft.com/office/drawing/2014/main" id="{77EBB0D1-30CA-4CFF-A685-CB5051B86795}"/>
              </a:ext>
            </a:extLst>
          </p:cNvPr>
          <p:cNvPicPr>
            <a:picLocks noChangeAspect="1"/>
          </p:cNvPicPr>
          <p:nvPr/>
        </p:nvPicPr>
        <p:blipFill rotWithShape="1">
          <a:blip r:embed="rId4">
            <a:extLst>
              <a:ext uri="{28A0092B-C50C-407E-A947-70E740481C1C}">
                <a14:useLocalDpi xmlns:a14="http://schemas.microsoft.com/office/drawing/2010/main" val="0"/>
              </a:ext>
            </a:extLst>
          </a:blip>
          <a:srcRect l="2145" t="2811" r="1767"/>
          <a:stretch/>
        </p:blipFill>
        <p:spPr>
          <a:xfrm>
            <a:off x="3223079" y="1841066"/>
            <a:ext cx="5745836" cy="4320000"/>
          </a:xfrm>
          <a:prstGeom prst="rect">
            <a:avLst/>
          </a:prstGeom>
        </p:spPr>
      </p:pic>
    </p:spTree>
    <p:extLst>
      <p:ext uri="{BB962C8B-B14F-4D97-AF65-F5344CB8AC3E}">
        <p14:creationId xmlns:p14="http://schemas.microsoft.com/office/powerpoint/2010/main" val="409020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Validation on real-world &amp; synthetic dataset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p>
        </p:txBody>
      </p:sp>
      <p:sp>
        <p:nvSpPr>
          <p:cNvPr id="15" name="文本框 14">
            <a:extLst>
              <a:ext uri="{FF2B5EF4-FFF2-40B4-BE49-F238E27FC236}">
                <a16:creationId xmlns:a16="http://schemas.microsoft.com/office/drawing/2014/main" id="{5AB6C65C-404D-4E1E-8D38-38D5D487377C}"/>
              </a:ext>
            </a:extLst>
          </p:cNvPr>
          <p:cNvSpPr txBox="1"/>
          <p:nvPr/>
        </p:nvSpPr>
        <p:spPr>
          <a:xfrm>
            <a:off x="3577879" y="1302198"/>
            <a:ext cx="5036227"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Performance comparison on QADS</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6" name="文本框 15">
            <a:extLst>
              <a:ext uri="{FF2B5EF4-FFF2-40B4-BE49-F238E27FC236}">
                <a16:creationId xmlns:a16="http://schemas.microsoft.com/office/drawing/2014/main" id="{2E9FDEFD-E77C-4E89-B1FE-4FACF42CCD8C}"/>
              </a:ext>
            </a:extLst>
          </p:cNvPr>
          <p:cNvSpPr txBox="1"/>
          <p:nvPr/>
        </p:nvSpPr>
        <p:spPr>
          <a:xfrm>
            <a:off x="1674161" y="5679844"/>
            <a:ext cx="8843661"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rank </a:t>
            </a:r>
            <a:r>
              <a:rPr lang="en-US" altLang="zh-CN" sz="24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1</a:t>
            </a:r>
            <a:r>
              <a:rPr lang="en-US" altLang="zh-CN" sz="2400" baseline="30000" dirty="0">
                <a:solidFill>
                  <a:schemeClr val="bg2">
                    <a:lumMod val="25000"/>
                  </a:schemeClr>
                </a:solidFill>
                <a:effectLst/>
                <a:latin typeface="Calibri" panose="020F0502020204030204" pitchFamily="34" charset="0"/>
                <a:ea typeface="微软雅黑" panose="020B0503020204020204" pitchFamily="34" charset="-122"/>
                <a:cs typeface="Calibri" panose="020F0502020204030204" pitchFamily="34" charset="0"/>
              </a:rPr>
              <a:t>st </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in each scaling factor on KROCC, SROCC, PLCC, RMSE</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4" name="图片 3">
            <a:extLst>
              <a:ext uri="{FF2B5EF4-FFF2-40B4-BE49-F238E27FC236}">
                <a16:creationId xmlns:a16="http://schemas.microsoft.com/office/drawing/2014/main" id="{4AEC5361-AC35-463F-B842-9077B721C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148" y="1763863"/>
            <a:ext cx="5397704" cy="3915981"/>
          </a:xfrm>
          <a:prstGeom prst="rect">
            <a:avLst/>
          </a:prstGeom>
        </p:spPr>
      </p:pic>
      <p:sp>
        <p:nvSpPr>
          <p:cNvPr id="10" name="文本占位符 1">
            <a:extLst>
              <a:ext uri="{FF2B5EF4-FFF2-40B4-BE49-F238E27FC236}">
                <a16:creationId xmlns:a16="http://schemas.microsoft.com/office/drawing/2014/main" id="{EB41F339-B002-46B2-8A0B-EA8CE38F2DCD}"/>
              </a:ext>
            </a:extLst>
          </p:cNvPr>
          <p:cNvSpPr txBox="1">
            <a:spLocks/>
          </p:cNvSpPr>
          <p:nvPr/>
        </p:nvSpPr>
        <p:spPr>
          <a:xfrm>
            <a:off x="239040" y="6446329"/>
            <a:ext cx="11827132" cy="423394"/>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sz="3200" b="1">
                <a:solidFill>
                  <a:srgbClr val="00175B"/>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ts val="1800"/>
              </a:lnSpc>
              <a:spcBef>
                <a:spcPts val="0"/>
              </a:spcBef>
              <a:buNone/>
            </a:pPr>
            <a:r>
              <a:rPr lang="en-US" altLang="zh-CN" sz="1800" b="0" i="1" dirty="0">
                <a:solidFill>
                  <a:schemeClr val="bg2">
                    <a:lumMod val="25000"/>
                  </a:schemeClr>
                </a:solidFill>
                <a:latin typeface="Calibri" panose="020F0502020204030204" pitchFamily="34" charset="0"/>
                <a:cs typeface="Calibri" panose="020F0502020204030204" pitchFamily="34" charset="0"/>
              </a:rPr>
              <a:t>QADS</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rgbClr val="000000"/>
                </a:solidFill>
                <a:effectLst/>
                <a:latin typeface="NimbusRomNo9L-Regu"/>
              </a:rPr>
              <a:t>Visual quality assessment for super-resolved images: Database and method</a:t>
            </a:r>
            <a:r>
              <a:rPr lang="en-US" altLang="zh-CN" sz="1800" dirty="0">
                <a:solidFill>
                  <a:schemeClr val="bg2">
                    <a:lumMod val="25000"/>
                  </a:schemeClr>
                </a:solidFill>
                <a:latin typeface="Calibri" panose="020F0502020204030204" pitchFamily="34" charset="0"/>
                <a:cs typeface="Calibri" panose="020F0502020204030204" pitchFamily="34" charset="0"/>
              </a:rPr>
              <a:t>”, TIP 2019</a:t>
            </a:r>
            <a:endParaRPr lang="zh-CN" altLang="en-US" sz="1800"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860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Validation on real-world &amp; synthetic dataset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p>
        </p:txBody>
      </p:sp>
      <p:sp>
        <p:nvSpPr>
          <p:cNvPr id="16" name="文本框 15">
            <a:extLst>
              <a:ext uri="{FF2B5EF4-FFF2-40B4-BE49-F238E27FC236}">
                <a16:creationId xmlns:a16="http://schemas.microsoft.com/office/drawing/2014/main" id="{2E9FDEFD-E77C-4E89-B1FE-4FACF42CCD8C}"/>
              </a:ext>
            </a:extLst>
          </p:cNvPr>
          <p:cNvSpPr txBox="1"/>
          <p:nvPr/>
        </p:nvSpPr>
        <p:spPr>
          <a:xfrm>
            <a:off x="2663797" y="6252959"/>
            <a:ext cx="6864405"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is the most in line with the subjective scores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4" name="图片 3">
            <a:extLst>
              <a:ext uri="{FF2B5EF4-FFF2-40B4-BE49-F238E27FC236}">
                <a16:creationId xmlns:a16="http://schemas.microsoft.com/office/drawing/2014/main" id="{0BAC8892-F8A4-472B-9C88-E1D980D9E0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69860" y="1746800"/>
            <a:ext cx="6052280" cy="4540289"/>
          </a:xfrm>
          <a:prstGeom prst="rect">
            <a:avLst/>
          </a:prstGeom>
        </p:spPr>
      </p:pic>
      <p:sp>
        <p:nvSpPr>
          <p:cNvPr id="10" name="文本框 9">
            <a:extLst>
              <a:ext uri="{FF2B5EF4-FFF2-40B4-BE49-F238E27FC236}">
                <a16:creationId xmlns:a16="http://schemas.microsoft.com/office/drawing/2014/main" id="{A5EE1FAF-9D57-4E2B-8A75-F8F2AFAE3BCD}"/>
              </a:ext>
            </a:extLst>
          </p:cNvPr>
          <p:cNvSpPr txBox="1"/>
          <p:nvPr/>
        </p:nvSpPr>
        <p:spPr>
          <a:xfrm>
            <a:off x="2405860" y="1312037"/>
            <a:ext cx="7380278"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Scatters between subjective scores and metrics on QADS</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089782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959457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Validation </a:t>
            </a:r>
            <a:r>
              <a:rPr lang="en-US" altLang="zh-CN" sz="2400">
                <a:solidFill>
                  <a:srgbClr val="3A7694"/>
                </a:solidFill>
                <a:latin typeface="微软雅黑" panose="020B0503020204020204" pitchFamily="34" charset="-122"/>
                <a:ea typeface="微软雅黑" panose="020B0503020204020204" pitchFamily="34" charset="-122"/>
                <a:cs typeface="Open Sans" panose="020B0606030504020204"/>
              </a:rPr>
              <a:t>on real-world &amp; synthetic </a:t>
            </a:r>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dataset</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Experimental Results</a:t>
            </a:r>
          </a:p>
        </p:txBody>
      </p:sp>
      <p:sp>
        <p:nvSpPr>
          <p:cNvPr id="16" name="文本框 15">
            <a:extLst>
              <a:ext uri="{FF2B5EF4-FFF2-40B4-BE49-F238E27FC236}">
                <a16:creationId xmlns:a16="http://schemas.microsoft.com/office/drawing/2014/main" id="{2E9FDEFD-E77C-4E89-B1FE-4FACF42CCD8C}"/>
              </a:ext>
            </a:extLst>
          </p:cNvPr>
          <p:cNvSpPr txBox="1"/>
          <p:nvPr/>
        </p:nvSpPr>
        <p:spPr>
          <a:xfrm>
            <a:off x="3826174" y="6161066"/>
            <a:ext cx="4748866"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outperforms other metrics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3" name="图片 2">
            <a:extLst>
              <a:ext uri="{FF2B5EF4-FFF2-40B4-BE49-F238E27FC236}">
                <a16:creationId xmlns:a16="http://schemas.microsoft.com/office/drawing/2014/main" id="{77EBB0D1-30CA-4CFF-A685-CB5051B86795}"/>
              </a:ext>
            </a:extLst>
          </p:cNvPr>
          <p:cNvPicPr>
            <a:picLocks noChangeAspect="1"/>
          </p:cNvPicPr>
          <p:nvPr/>
        </p:nvPicPr>
        <p:blipFill rotWithShape="1">
          <a:blip r:embed="rId4">
            <a:extLst>
              <a:ext uri="{28A0092B-C50C-407E-A947-70E740481C1C}">
                <a14:useLocalDpi xmlns:a14="http://schemas.microsoft.com/office/drawing/2010/main" val="0"/>
              </a:ext>
            </a:extLst>
          </a:blip>
          <a:srcRect l="2396" t="2420" r="1975"/>
          <a:stretch/>
        </p:blipFill>
        <p:spPr>
          <a:xfrm>
            <a:off x="3225793" y="1841066"/>
            <a:ext cx="5740406" cy="4320000"/>
          </a:xfrm>
          <a:prstGeom prst="rect">
            <a:avLst/>
          </a:prstGeom>
        </p:spPr>
      </p:pic>
      <p:sp>
        <p:nvSpPr>
          <p:cNvPr id="9" name="文本框 8">
            <a:extLst>
              <a:ext uri="{FF2B5EF4-FFF2-40B4-BE49-F238E27FC236}">
                <a16:creationId xmlns:a16="http://schemas.microsoft.com/office/drawing/2014/main" id="{7BB22CAD-1275-402B-9FCB-2775F8D0C32C}"/>
              </a:ext>
            </a:extLst>
          </p:cNvPr>
          <p:cNvSpPr txBox="1"/>
          <p:nvPr/>
        </p:nvSpPr>
        <p:spPr>
          <a:xfrm>
            <a:off x="2903968" y="1380821"/>
            <a:ext cx="6384054"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T-test on SROCC value between metrics on QADS</a:t>
            </a:r>
            <a:endParaRPr lang="zh-CN" altLang="en-US"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78819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10893289"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Conclusion</a:t>
            </a:r>
          </a:p>
        </p:txBody>
      </p:sp>
      <p:sp>
        <p:nvSpPr>
          <p:cNvPr id="10" name="文本框 9">
            <a:extLst>
              <a:ext uri="{FF2B5EF4-FFF2-40B4-BE49-F238E27FC236}">
                <a16:creationId xmlns:a16="http://schemas.microsoft.com/office/drawing/2014/main" id="{EDF9F7D1-64C6-4111-BF03-5FFE8B66C9F5}"/>
              </a:ext>
            </a:extLst>
          </p:cNvPr>
          <p:cNvSpPr txBox="1"/>
          <p:nvPr/>
        </p:nvSpPr>
        <p:spPr>
          <a:xfrm>
            <a:off x="1298712" y="1085850"/>
            <a:ext cx="10056861" cy="1143070"/>
          </a:xfrm>
          <a:prstGeom prst="rect">
            <a:avLst/>
          </a:prstGeom>
          <a:noFill/>
        </p:spPr>
        <p:txBody>
          <a:bodyPr wrap="square">
            <a:spAutoFit/>
          </a:bodyPr>
          <a:lstStyle/>
          <a:p>
            <a:pPr algn="just">
              <a:lnSpc>
                <a:spcPct val="150000"/>
              </a:lnSpc>
            </a:pP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This paper focuses on the problem of perceptual quality assessment of real-world SISR, we make the following two aspects of contributions: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1" name="文本框 10">
            <a:extLst>
              <a:ext uri="{FF2B5EF4-FFF2-40B4-BE49-F238E27FC236}">
                <a16:creationId xmlns:a16="http://schemas.microsoft.com/office/drawing/2014/main" id="{C67403C8-C3D5-4B30-B6FD-9B35EF071809}"/>
              </a:ext>
            </a:extLst>
          </p:cNvPr>
          <p:cNvSpPr txBox="1"/>
          <p:nvPr/>
        </p:nvSpPr>
        <p:spPr>
          <a:xfrm>
            <a:off x="1298713" y="2230171"/>
            <a:ext cx="10056861" cy="1143070"/>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We construct the first real-world SISR quality dataset </a:t>
            </a:r>
            <a:r>
              <a:rPr lang="en-US" altLang="zh-CN" sz="24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RealSRQ</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and conduct comparative human subjective studies with representative SISR models.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3" name="文本框 12">
            <a:extLst>
              <a:ext uri="{FF2B5EF4-FFF2-40B4-BE49-F238E27FC236}">
                <a16:creationId xmlns:a16="http://schemas.microsoft.com/office/drawing/2014/main" id="{C0BEC8BE-FACF-4CE2-930A-194B3D88D6AC}"/>
              </a:ext>
            </a:extLst>
          </p:cNvPr>
          <p:cNvSpPr txBox="1"/>
          <p:nvPr/>
        </p:nvSpPr>
        <p:spPr>
          <a:xfrm>
            <a:off x="1298712" y="3375743"/>
            <a:ext cx="10056861" cy="1697068"/>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We propose a new objective metric KLRSRQA to evaluate the quality of SISR images in a NR manner. Experiments on real-world &amp; synthetic dataset demonstrate our metric’s superiority.</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4" name="文本框 13">
            <a:extLst>
              <a:ext uri="{FF2B5EF4-FFF2-40B4-BE49-F238E27FC236}">
                <a16:creationId xmlns:a16="http://schemas.microsoft.com/office/drawing/2014/main" id="{514655F3-9DE6-481C-B44F-47EE624B20B2}"/>
              </a:ext>
            </a:extLst>
          </p:cNvPr>
          <p:cNvSpPr txBox="1"/>
          <p:nvPr/>
        </p:nvSpPr>
        <p:spPr>
          <a:xfrm>
            <a:off x="1298711" y="5076564"/>
            <a:ext cx="10537690" cy="1143070"/>
          </a:xfrm>
          <a:prstGeom prst="rect">
            <a:avLst/>
          </a:prstGeom>
          <a:noFill/>
        </p:spPr>
        <p:txBody>
          <a:bodyPr wrap="square">
            <a:spAutoFit/>
          </a:bodyPr>
          <a:lstStyle/>
          <a:p>
            <a:pPr algn="just">
              <a:lnSpc>
                <a:spcPct val="150000"/>
              </a:lnSpc>
            </a:pP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The dataset and the code are available at https://github.com/Zhentao-Liu/</a:t>
            </a:r>
          </a:p>
          <a:p>
            <a:pPr algn="just">
              <a:lnSpc>
                <a:spcPct val="150000"/>
              </a:lnSpc>
            </a:pPr>
            <a:r>
              <a:rPr lang="en-US" altLang="zh-CN" sz="24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RealSRQ</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-KLTSRQA. For more detail, please refer to our paper.</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790236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6" name="文本框 5">
            <a:extLst>
              <a:ext uri="{FF2B5EF4-FFF2-40B4-BE49-F238E27FC236}">
                <a16:creationId xmlns:a16="http://schemas.microsoft.com/office/drawing/2014/main" id="{898B34B4-1392-4A3C-8BE7-62E961A7A42A}"/>
              </a:ext>
            </a:extLst>
          </p:cNvPr>
          <p:cNvSpPr txBox="1"/>
          <p:nvPr/>
        </p:nvSpPr>
        <p:spPr>
          <a:xfrm>
            <a:off x="1298711" y="334381"/>
            <a:ext cx="7549453"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Introduction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8" name="文本框 7">
            <a:extLst>
              <a:ext uri="{FF2B5EF4-FFF2-40B4-BE49-F238E27FC236}">
                <a16:creationId xmlns:a16="http://schemas.microsoft.com/office/drawing/2014/main" id="{8EFE721D-8440-41A7-8785-60AABB7ACF77}"/>
              </a:ext>
            </a:extLst>
          </p:cNvPr>
          <p:cNvSpPr txBox="1"/>
          <p:nvPr/>
        </p:nvSpPr>
        <p:spPr>
          <a:xfrm>
            <a:off x="1298712" y="857601"/>
            <a:ext cx="533775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Background &amp; challenge</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11" name="图片 10" descr="Buildings_001_HR">
            <a:extLst>
              <a:ext uri="{FF2B5EF4-FFF2-40B4-BE49-F238E27FC236}">
                <a16:creationId xmlns:a16="http://schemas.microsoft.com/office/drawing/2014/main" id="{E5EC1662-1410-428B-BB3B-3A4A8846EFA2}"/>
              </a:ext>
            </a:extLst>
          </p:cNvPr>
          <p:cNvPicPr>
            <a:picLocks noChangeAspect="1"/>
          </p:cNvPicPr>
          <p:nvPr/>
        </p:nvPicPr>
        <p:blipFill>
          <a:blip r:embed="rId4"/>
          <a:stretch>
            <a:fillRect/>
          </a:stretch>
        </p:blipFill>
        <p:spPr>
          <a:xfrm>
            <a:off x="8446374" y="1907391"/>
            <a:ext cx="2700000" cy="1800000"/>
          </a:xfrm>
          <a:prstGeom prst="rect">
            <a:avLst/>
          </a:prstGeom>
          <a:ln w="19050">
            <a:solidFill>
              <a:schemeClr val="bg2">
                <a:lumMod val="25000"/>
              </a:schemeClr>
            </a:solidFill>
          </a:ln>
        </p:spPr>
      </p:pic>
      <p:sp>
        <p:nvSpPr>
          <p:cNvPr id="12" name="文本框 11">
            <a:extLst>
              <a:ext uri="{FF2B5EF4-FFF2-40B4-BE49-F238E27FC236}">
                <a16:creationId xmlns:a16="http://schemas.microsoft.com/office/drawing/2014/main" id="{89C06B1E-A7B9-499C-94C6-4537F7B24ACA}"/>
              </a:ext>
            </a:extLst>
          </p:cNvPr>
          <p:cNvSpPr txBox="1"/>
          <p:nvPr/>
        </p:nvSpPr>
        <p:spPr>
          <a:xfrm>
            <a:off x="8446374" y="1471031"/>
            <a:ext cx="2700655"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Latent HR Image</a:t>
            </a:r>
          </a:p>
        </p:txBody>
      </p:sp>
      <p:pic>
        <p:nvPicPr>
          <p:cNvPr id="13" name="图片 12" descr="Buildings_001_LR2">
            <a:extLst>
              <a:ext uri="{FF2B5EF4-FFF2-40B4-BE49-F238E27FC236}">
                <a16:creationId xmlns:a16="http://schemas.microsoft.com/office/drawing/2014/main" id="{8C4662AE-0FAA-4F23-91F2-3B7DFB25B200}"/>
              </a:ext>
            </a:extLst>
          </p:cNvPr>
          <p:cNvPicPr>
            <a:picLocks noChangeAspect="1"/>
          </p:cNvPicPr>
          <p:nvPr/>
        </p:nvPicPr>
        <p:blipFill>
          <a:blip r:embed="rId5"/>
          <a:stretch>
            <a:fillRect/>
          </a:stretch>
        </p:blipFill>
        <p:spPr>
          <a:xfrm>
            <a:off x="1041541" y="2350164"/>
            <a:ext cx="1350000" cy="900000"/>
          </a:xfrm>
          <a:prstGeom prst="rect">
            <a:avLst/>
          </a:prstGeom>
          <a:ln w="19050">
            <a:solidFill>
              <a:schemeClr val="bg2">
                <a:lumMod val="25000"/>
              </a:schemeClr>
            </a:solidFill>
          </a:ln>
        </p:spPr>
      </p:pic>
      <p:sp>
        <p:nvSpPr>
          <p:cNvPr id="15" name="文本框 14">
            <a:extLst>
              <a:ext uri="{FF2B5EF4-FFF2-40B4-BE49-F238E27FC236}">
                <a16:creationId xmlns:a16="http://schemas.microsoft.com/office/drawing/2014/main" id="{D735B306-7C66-4EC6-8A38-D791969DB277}"/>
              </a:ext>
            </a:extLst>
          </p:cNvPr>
          <p:cNvSpPr txBox="1"/>
          <p:nvPr/>
        </p:nvSpPr>
        <p:spPr>
          <a:xfrm>
            <a:off x="1041541" y="1950054"/>
            <a:ext cx="135000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LR Image</a:t>
            </a:r>
          </a:p>
        </p:txBody>
      </p:sp>
      <p:cxnSp>
        <p:nvCxnSpPr>
          <p:cNvPr id="16" name="直接箭头连接符 15">
            <a:extLst>
              <a:ext uri="{FF2B5EF4-FFF2-40B4-BE49-F238E27FC236}">
                <a16:creationId xmlns:a16="http://schemas.microsoft.com/office/drawing/2014/main" id="{27CCFDAE-E380-4BE5-89D5-33D99C90663F}"/>
              </a:ext>
            </a:extLst>
          </p:cNvPr>
          <p:cNvCxnSpPr>
            <a:cxnSpLocks/>
          </p:cNvCxnSpPr>
          <p:nvPr/>
        </p:nvCxnSpPr>
        <p:spPr>
          <a:xfrm>
            <a:off x="2391541" y="2807391"/>
            <a:ext cx="1536014" cy="0"/>
          </a:xfrm>
          <a:prstGeom prst="straightConnector1">
            <a:avLst/>
          </a:prstGeom>
          <a:ln w="28575">
            <a:solidFill>
              <a:schemeClr val="bg2">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7" name="图片 16" descr="Buildings_001_HR">
            <a:extLst>
              <a:ext uri="{FF2B5EF4-FFF2-40B4-BE49-F238E27FC236}">
                <a16:creationId xmlns:a16="http://schemas.microsoft.com/office/drawing/2014/main" id="{784AFE55-FAC3-4F34-9517-0698980D96E2}"/>
              </a:ext>
            </a:extLst>
          </p:cNvPr>
          <p:cNvPicPr>
            <a:picLocks noChangeAspect="1"/>
          </p:cNvPicPr>
          <p:nvPr/>
        </p:nvPicPr>
        <p:blipFill>
          <a:blip r:embed="rId4"/>
          <a:stretch>
            <a:fillRect/>
          </a:stretch>
        </p:blipFill>
        <p:spPr>
          <a:xfrm>
            <a:off x="3946409" y="1904493"/>
            <a:ext cx="2700000" cy="1800000"/>
          </a:xfrm>
          <a:prstGeom prst="rect">
            <a:avLst/>
          </a:prstGeom>
          <a:ln w="19050">
            <a:solidFill>
              <a:schemeClr val="bg2">
                <a:lumMod val="25000"/>
              </a:schemeClr>
            </a:solidFill>
          </a:ln>
        </p:spPr>
      </p:pic>
      <p:sp>
        <p:nvSpPr>
          <p:cNvPr id="18" name="文本框 17">
            <a:extLst>
              <a:ext uri="{FF2B5EF4-FFF2-40B4-BE49-F238E27FC236}">
                <a16:creationId xmlns:a16="http://schemas.microsoft.com/office/drawing/2014/main" id="{3984DDA4-A75B-4A6F-A298-4940CEA2000C}"/>
              </a:ext>
            </a:extLst>
          </p:cNvPr>
          <p:cNvSpPr txBox="1"/>
          <p:nvPr/>
        </p:nvSpPr>
        <p:spPr>
          <a:xfrm>
            <a:off x="3946409" y="1487707"/>
            <a:ext cx="2700655"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SR Image</a:t>
            </a:r>
          </a:p>
        </p:txBody>
      </p:sp>
      <p:sp>
        <p:nvSpPr>
          <p:cNvPr id="19" name="文本框 18">
            <a:extLst>
              <a:ext uri="{FF2B5EF4-FFF2-40B4-BE49-F238E27FC236}">
                <a16:creationId xmlns:a16="http://schemas.microsoft.com/office/drawing/2014/main" id="{FE8701A6-1492-467F-A15D-02A5B27009CA}"/>
              </a:ext>
            </a:extLst>
          </p:cNvPr>
          <p:cNvSpPr txBox="1"/>
          <p:nvPr/>
        </p:nvSpPr>
        <p:spPr>
          <a:xfrm>
            <a:off x="2776319" y="2407281"/>
            <a:ext cx="766458"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SISR</a:t>
            </a:r>
          </a:p>
        </p:txBody>
      </p:sp>
      <p:cxnSp>
        <p:nvCxnSpPr>
          <p:cNvPr id="20" name="直接箭头连接符 19">
            <a:extLst>
              <a:ext uri="{FF2B5EF4-FFF2-40B4-BE49-F238E27FC236}">
                <a16:creationId xmlns:a16="http://schemas.microsoft.com/office/drawing/2014/main" id="{29B3CCB4-344A-4C4D-A03C-CCE0704E6EDC}"/>
              </a:ext>
            </a:extLst>
          </p:cNvPr>
          <p:cNvCxnSpPr>
            <a:cxnSpLocks/>
            <a:endCxn id="11" idx="1"/>
          </p:cNvCxnSpPr>
          <p:nvPr/>
        </p:nvCxnSpPr>
        <p:spPr>
          <a:xfrm>
            <a:off x="6665263" y="2807391"/>
            <a:ext cx="1781111" cy="0"/>
          </a:xfrm>
          <a:prstGeom prst="straightConnector1">
            <a:avLst/>
          </a:prstGeom>
          <a:ln w="28575">
            <a:solidFill>
              <a:schemeClr val="bg2">
                <a:lumMod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6034C82-45AA-4F02-8126-91FF63E4D899}"/>
              </a:ext>
            </a:extLst>
          </p:cNvPr>
          <p:cNvSpPr txBox="1"/>
          <p:nvPr/>
        </p:nvSpPr>
        <p:spPr>
          <a:xfrm>
            <a:off x="6900225" y="2399514"/>
            <a:ext cx="1292333"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As close</a:t>
            </a:r>
          </a:p>
        </p:txBody>
      </p:sp>
      <p:sp>
        <p:nvSpPr>
          <p:cNvPr id="22" name="文本框 21">
            <a:extLst>
              <a:ext uri="{FF2B5EF4-FFF2-40B4-BE49-F238E27FC236}">
                <a16:creationId xmlns:a16="http://schemas.microsoft.com/office/drawing/2014/main" id="{E68265EA-A1CA-4D0D-8D7E-24463606E347}"/>
              </a:ext>
            </a:extLst>
          </p:cNvPr>
          <p:cNvSpPr txBox="1"/>
          <p:nvPr/>
        </p:nvSpPr>
        <p:spPr>
          <a:xfrm>
            <a:off x="6783808" y="2830387"/>
            <a:ext cx="1544022"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as possible</a:t>
            </a:r>
          </a:p>
        </p:txBody>
      </p:sp>
      <p:sp>
        <p:nvSpPr>
          <p:cNvPr id="23" name="文本框 22">
            <a:extLst>
              <a:ext uri="{FF2B5EF4-FFF2-40B4-BE49-F238E27FC236}">
                <a16:creationId xmlns:a16="http://schemas.microsoft.com/office/drawing/2014/main" id="{165000DF-10E7-4F4A-9B22-CD484AFBF680}"/>
              </a:ext>
            </a:extLst>
          </p:cNvPr>
          <p:cNvSpPr txBox="1"/>
          <p:nvPr/>
        </p:nvSpPr>
        <p:spPr>
          <a:xfrm>
            <a:off x="1899421" y="4619294"/>
            <a:ext cx="3766540" cy="1769715"/>
          </a:xfrm>
          <a:prstGeom prst="rect">
            <a:avLst/>
          </a:prstGeom>
          <a:noFill/>
        </p:spPr>
        <p:txBody>
          <a:bodyPr wrap="square">
            <a:spAutoFit/>
          </a:bodyPr>
          <a:lstStyle/>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Non-deep Models</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Interpolation-based</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Reconstruction-based</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Example-based</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Dictionary-based</a:t>
            </a:r>
          </a:p>
        </p:txBody>
      </p:sp>
      <p:sp>
        <p:nvSpPr>
          <p:cNvPr id="24" name="文本框 23">
            <a:extLst>
              <a:ext uri="{FF2B5EF4-FFF2-40B4-BE49-F238E27FC236}">
                <a16:creationId xmlns:a16="http://schemas.microsoft.com/office/drawing/2014/main" id="{0B78166A-AA6A-4915-94D6-AE8150820451}"/>
              </a:ext>
            </a:extLst>
          </p:cNvPr>
          <p:cNvSpPr txBox="1"/>
          <p:nvPr/>
        </p:nvSpPr>
        <p:spPr>
          <a:xfrm>
            <a:off x="7208331" y="4619294"/>
            <a:ext cx="2598006" cy="1769715"/>
          </a:xfrm>
          <a:prstGeom prst="rect">
            <a:avLst/>
          </a:prstGeom>
          <a:noFill/>
        </p:spPr>
        <p:txBody>
          <a:bodyPr wrap="square">
            <a:spAutoFit/>
          </a:bodyPr>
          <a:lstStyle/>
          <a:p>
            <a:pPr marL="342900" indent="-342900">
              <a:spcBef>
                <a:spcPts val="600"/>
              </a:spcBef>
              <a:spcAft>
                <a:spcPts val="600"/>
              </a:spcAft>
              <a:buFont typeface="Wingdings" panose="05000000000000000000" pitchFamily="2" charset="2"/>
              <a:buChar char="l"/>
            </a:pP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Deep Models</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CNN-based</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GAN-based</a:t>
            </a:r>
          </a:p>
          <a:p>
            <a:pPr marL="800100" lvl="1" indent="-342900">
              <a:buFont typeface="Arial" panose="020B0604020202020204"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Flow-based</a:t>
            </a:r>
          </a:p>
          <a:p>
            <a:pPr lvl="1"/>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C871F85F-901A-4433-94D4-6B4CED43632B}"/>
              </a:ext>
            </a:extLst>
          </p:cNvPr>
          <p:cNvSpPr txBox="1"/>
          <p:nvPr/>
        </p:nvSpPr>
        <p:spPr>
          <a:xfrm>
            <a:off x="2523621" y="4086827"/>
            <a:ext cx="6584690" cy="461665"/>
          </a:xfrm>
          <a:prstGeom prst="rect">
            <a:avLst/>
          </a:prstGeom>
          <a:noFill/>
        </p:spPr>
        <p:txBody>
          <a:bodyPr wrap="square">
            <a:spAutoFit/>
          </a:bodyPr>
          <a:lstStyle/>
          <a:p>
            <a:r>
              <a:rPr lang="en-US" altLang="zh-CN" sz="2400" b="1" dirty="0">
                <a:solidFill>
                  <a:schemeClr val="bg2">
                    <a:lumMod val="25000"/>
                  </a:schemeClr>
                </a:solidFill>
                <a:latin typeface="微软雅黑" panose="020B0503020204020204" pitchFamily="34" charset="-122"/>
                <a:ea typeface="微软雅黑" panose="020B0503020204020204" pitchFamily="34" charset="-122"/>
              </a:rPr>
              <a:t>How to fairly compare their performance?</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9255D820-31FA-4403-B31D-4FE8497895C5}"/>
              </a:ext>
            </a:extLst>
          </p:cNvPr>
          <p:cNvSpPr txBox="1"/>
          <p:nvPr/>
        </p:nvSpPr>
        <p:spPr>
          <a:xfrm>
            <a:off x="2639208" y="2827149"/>
            <a:ext cx="1032691"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Model</a:t>
            </a:r>
          </a:p>
        </p:txBody>
      </p:sp>
    </p:spTree>
    <p:extLst>
      <p:ext uri="{BB962C8B-B14F-4D97-AF65-F5344CB8AC3E}">
        <p14:creationId xmlns:p14="http://schemas.microsoft.com/office/powerpoint/2010/main" val="160760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7549453" cy="523220"/>
          </a:xfrm>
          <a:prstGeom prst="rect">
            <a:avLst/>
          </a:prstGeom>
          <a:noFill/>
        </p:spPr>
        <p:txBody>
          <a:bodyPr wrap="square" rtlCol="0">
            <a:spAutoFit/>
          </a:bodyPr>
          <a:lstStyle/>
          <a:p>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Introduction</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0" name="图片 39" descr="Buildings_001_LR2">
            <a:extLst>
              <a:ext uri="{FF2B5EF4-FFF2-40B4-BE49-F238E27FC236}">
                <a16:creationId xmlns:a16="http://schemas.microsoft.com/office/drawing/2014/main" id="{65573565-77CD-42B8-B4C6-96C4240A74FC}"/>
              </a:ext>
            </a:extLst>
          </p:cNvPr>
          <p:cNvPicPr>
            <a:picLocks noChangeAspect="1"/>
          </p:cNvPicPr>
          <p:nvPr/>
        </p:nvPicPr>
        <p:blipFill>
          <a:blip r:embed="rId4"/>
          <a:stretch>
            <a:fillRect/>
          </a:stretch>
        </p:blipFill>
        <p:spPr>
          <a:xfrm>
            <a:off x="5468603" y="2410569"/>
            <a:ext cx="1350000" cy="900000"/>
          </a:xfrm>
          <a:prstGeom prst="rect">
            <a:avLst/>
          </a:prstGeom>
          <a:ln w="19050">
            <a:solidFill>
              <a:schemeClr val="bg2">
                <a:lumMod val="25000"/>
              </a:schemeClr>
            </a:solidFill>
          </a:ln>
        </p:spPr>
      </p:pic>
      <p:sp>
        <p:nvSpPr>
          <p:cNvPr id="41" name="文本框 40">
            <a:extLst>
              <a:ext uri="{FF2B5EF4-FFF2-40B4-BE49-F238E27FC236}">
                <a16:creationId xmlns:a16="http://schemas.microsoft.com/office/drawing/2014/main" id="{8C5B6CCB-9B63-4820-931C-2F38DF06F086}"/>
              </a:ext>
            </a:extLst>
          </p:cNvPr>
          <p:cNvSpPr txBox="1"/>
          <p:nvPr/>
        </p:nvSpPr>
        <p:spPr>
          <a:xfrm>
            <a:off x="5468603" y="1690979"/>
            <a:ext cx="1350000" cy="707886"/>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Synthetic</a:t>
            </a:r>
          </a:p>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LR Image</a:t>
            </a:r>
          </a:p>
        </p:txBody>
      </p:sp>
      <p:pic>
        <p:nvPicPr>
          <p:cNvPr id="43" name="图片 42" descr="Buildings_001_HR">
            <a:extLst>
              <a:ext uri="{FF2B5EF4-FFF2-40B4-BE49-F238E27FC236}">
                <a16:creationId xmlns:a16="http://schemas.microsoft.com/office/drawing/2014/main" id="{59C6BBB4-2641-426A-B4AD-6EC9928F7804}"/>
              </a:ext>
            </a:extLst>
          </p:cNvPr>
          <p:cNvPicPr>
            <a:picLocks noChangeAspect="1"/>
          </p:cNvPicPr>
          <p:nvPr/>
        </p:nvPicPr>
        <p:blipFill>
          <a:blip r:embed="rId5"/>
          <a:stretch>
            <a:fillRect/>
          </a:stretch>
        </p:blipFill>
        <p:spPr>
          <a:xfrm>
            <a:off x="658898" y="1960167"/>
            <a:ext cx="2700000" cy="1800000"/>
          </a:xfrm>
          <a:prstGeom prst="rect">
            <a:avLst/>
          </a:prstGeom>
          <a:ln w="19050">
            <a:solidFill>
              <a:schemeClr val="bg2">
                <a:lumMod val="25000"/>
              </a:schemeClr>
            </a:solidFill>
          </a:ln>
        </p:spPr>
      </p:pic>
      <p:sp>
        <p:nvSpPr>
          <p:cNvPr id="44" name="文本框 43">
            <a:extLst>
              <a:ext uri="{FF2B5EF4-FFF2-40B4-BE49-F238E27FC236}">
                <a16:creationId xmlns:a16="http://schemas.microsoft.com/office/drawing/2014/main" id="{B0833493-7B6A-4510-85B5-D573539D443B}"/>
              </a:ext>
            </a:extLst>
          </p:cNvPr>
          <p:cNvSpPr txBox="1"/>
          <p:nvPr/>
        </p:nvSpPr>
        <p:spPr>
          <a:xfrm>
            <a:off x="648738" y="1543381"/>
            <a:ext cx="2700655"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HR Image</a:t>
            </a:r>
          </a:p>
        </p:txBody>
      </p:sp>
      <p:cxnSp>
        <p:nvCxnSpPr>
          <p:cNvPr id="46" name="直接箭头连接符 45">
            <a:extLst>
              <a:ext uri="{FF2B5EF4-FFF2-40B4-BE49-F238E27FC236}">
                <a16:creationId xmlns:a16="http://schemas.microsoft.com/office/drawing/2014/main" id="{2E3BF9C9-54C2-4D30-97BD-92530080F72D}"/>
              </a:ext>
            </a:extLst>
          </p:cNvPr>
          <p:cNvCxnSpPr>
            <a:cxnSpLocks/>
          </p:cNvCxnSpPr>
          <p:nvPr/>
        </p:nvCxnSpPr>
        <p:spPr>
          <a:xfrm>
            <a:off x="3358898" y="2865038"/>
            <a:ext cx="2067872" cy="0"/>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EFE4BC3-0C12-47E0-8FAF-92E90FDAADD2}"/>
              </a:ext>
            </a:extLst>
          </p:cNvPr>
          <p:cNvSpPr txBox="1"/>
          <p:nvPr/>
        </p:nvSpPr>
        <p:spPr>
          <a:xfrm>
            <a:off x="3923797" y="2454466"/>
            <a:ext cx="938073"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Down</a:t>
            </a:r>
          </a:p>
        </p:txBody>
      </p:sp>
      <p:sp>
        <p:nvSpPr>
          <p:cNvPr id="51" name="文本框 50">
            <a:extLst>
              <a:ext uri="{FF2B5EF4-FFF2-40B4-BE49-F238E27FC236}">
                <a16:creationId xmlns:a16="http://schemas.microsoft.com/office/drawing/2014/main" id="{7E99C978-5F6F-46CA-93DD-6FB8415E3B45}"/>
              </a:ext>
            </a:extLst>
          </p:cNvPr>
          <p:cNvSpPr txBox="1"/>
          <p:nvPr/>
        </p:nvSpPr>
        <p:spPr>
          <a:xfrm>
            <a:off x="3769189" y="2892012"/>
            <a:ext cx="134041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sampling</a:t>
            </a:r>
          </a:p>
        </p:txBody>
      </p:sp>
      <p:pic>
        <p:nvPicPr>
          <p:cNvPr id="52" name="图片 51" descr="Buildings_001_LR2">
            <a:extLst>
              <a:ext uri="{FF2B5EF4-FFF2-40B4-BE49-F238E27FC236}">
                <a16:creationId xmlns:a16="http://schemas.microsoft.com/office/drawing/2014/main" id="{50C67623-A494-45FE-8B0F-148F33FE1FB3}"/>
              </a:ext>
            </a:extLst>
          </p:cNvPr>
          <p:cNvPicPr>
            <a:picLocks noChangeAspect="1"/>
          </p:cNvPicPr>
          <p:nvPr/>
        </p:nvPicPr>
        <p:blipFill>
          <a:blip r:embed="rId4"/>
          <a:stretch>
            <a:fillRect/>
          </a:stretch>
        </p:blipFill>
        <p:spPr>
          <a:xfrm>
            <a:off x="5478763" y="4610679"/>
            <a:ext cx="1350000" cy="900000"/>
          </a:xfrm>
          <a:prstGeom prst="rect">
            <a:avLst/>
          </a:prstGeom>
          <a:ln w="19050">
            <a:solidFill>
              <a:schemeClr val="bg2">
                <a:lumMod val="25000"/>
              </a:schemeClr>
            </a:solidFill>
          </a:ln>
        </p:spPr>
      </p:pic>
      <p:sp>
        <p:nvSpPr>
          <p:cNvPr id="53" name="文本框 52">
            <a:extLst>
              <a:ext uri="{FF2B5EF4-FFF2-40B4-BE49-F238E27FC236}">
                <a16:creationId xmlns:a16="http://schemas.microsoft.com/office/drawing/2014/main" id="{84241786-CC16-4C6A-B70B-173F5D2A9277}"/>
              </a:ext>
            </a:extLst>
          </p:cNvPr>
          <p:cNvSpPr txBox="1"/>
          <p:nvPr/>
        </p:nvSpPr>
        <p:spPr>
          <a:xfrm>
            <a:off x="5337011" y="5527466"/>
            <a:ext cx="1633504" cy="707886"/>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Real-World</a:t>
            </a:r>
          </a:p>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LR Image</a:t>
            </a:r>
          </a:p>
        </p:txBody>
      </p:sp>
      <p:pic>
        <p:nvPicPr>
          <p:cNvPr id="54" name="图片 53" descr="Buildings_001_HR">
            <a:extLst>
              <a:ext uri="{FF2B5EF4-FFF2-40B4-BE49-F238E27FC236}">
                <a16:creationId xmlns:a16="http://schemas.microsoft.com/office/drawing/2014/main" id="{CE13C2B8-65FE-4758-A293-97F4176F04DE}"/>
              </a:ext>
            </a:extLst>
          </p:cNvPr>
          <p:cNvPicPr>
            <a:picLocks noChangeAspect="1"/>
          </p:cNvPicPr>
          <p:nvPr/>
        </p:nvPicPr>
        <p:blipFill>
          <a:blip r:embed="rId5"/>
          <a:stretch>
            <a:fillRect/>
          </a:stretch>
        </p:blipFill>
        <p:spPr>
          <a:xfrm>
            <a:off x="669058" y="4160277"/>
            <a:ext cx="2700000" cy="1800000"/>
          </a:xfrm>
          <a:prstGeom prst="rect">
            <a:avLst/>
          </a:prstGeom>
          <a:ln w="19050">
            <a:solidFill>
              <a:schemeClr val="bg2">
                <a:lumMod val="25000"/>
              </a:schemeClr>
            </a:solidFill>
          </a:ln>
        </p:spPr>
      </p:pic>
      <p:sp>
        <p:nvSpPr>
          <p:cNvPr id="55" name="文本框 54">
            <a:extLst>
              <a:ext uri="{FF2B5EF4-FFF2-40B4-BE49-F238E27FC236}">
                <a16:creationId xmlns:a16="http://schemas.microsoft.com/office/drawing/2014/main" id="{85E1141E-A86E-44CC-A127-FB1CA5EE406A}"/>
              </a:ext>
            </a:extLst>
          </p:cNvPr>
          <p:cNvSpPr txBox="1"/>
          <p:nvPr/>
        </p:nvSpPr>
        <p:spPr>
          <a:xfrm>
            <a:off x="669058" y="5975168"/>
            <a:ext cx="2700655"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HR Image</a:t>
            </a:r>
          </a:p>
        </p:txBody>
      </p:sp>
      <p:cxnSp>
        <p:nvCxnSpPr>
          <p:cNvPr id="56" name="直接箭头连接符 55">
            <a:extLst>
              <a:ext uri="{FF2B5EF4-FFF2-40B4-BE49-F238E27FC236}">
                <a16:creationId xmlns:a16="http://schemas.microsoft.com/office/drawing/2014/main" id="{9F2CBD24-64D6-4D3F-9CCC-32A2EFB87DC1}"/>
              </a:ext>
            </a:extLst>
          </p:cNvPr>
          <p:cNvCxnSpPr>
            <a:cxnSpLocks/>
          </p:cNvCxnSpPr>
          <p:nvPr/>
        </p:nvCxnSpPr>
        <p:spPr>
          <a:xfrm>
            <a:off x="3369058" y="5065148"/>
            <a:ext cx="2057712" cy="0"/>
          </a:xfrm>
          <a:prstGeom prst="straightConnector1">
            <a:avLst/>
          </a:prstGeom>
          <a:ln w="28575">
            <a:solidFill>
              <a:schemeClr val="bg2">
                <a:lumMod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E030D4D-CFC6-4F7C-848A-9A80C3CC77FF}"/>
              </a:ext>
            </a:extLst>
          </p:cNvPr>
          <p:cNvSpPr txBox="1"/>
          <p:nvPr/>
        </p:nvSpPr>
        <p:spPr>
          <a:xfrm>
            <a:off x="3568377" y="4644649"/>
            <a:ext cx="1742033"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Focal length</a:t>
            </a:r>
          </a:p>
        </p:txBody>
      </p:sp>
      <p:sp>
        <p:nvSpPr>
          <p:cNvPr id="58" name="文本框 57">
            <a:extLst>
              <a:ext uri="{FF2B5EF4-FFF2-40B4-BE49-F238E27FC236}">
                <a16:creationId xmlns:a16="http://schemas.microsoft.com/office/drawing/2014/main" id="{A1DF2329-57A6-4481-A90C-908C5DEF607C}"/>
              </a:ext>
            </a:extLst>
          </p:cNvPr>
          <p:cNvSpPr txBox="1"/>
          <p:nvPr/>
        </p:nvSpPr>
        <p:spPr>
          <a:xfrm>
            <a:off x="3769188" y="5085538"/>
            <a:ext cx="134041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adjusting</a:t>
            </a:r>
          </a:p>
        </p:txBody>
      </p:sp>
      <p:cxnSp>
        <p:nvCxnSpPr>
          <p:cNvPr id="59" name="直接箭头连接符 58">
            <a:extLst>
              <a:ext uri="{FF2B5EF4-FFF2-40B4-BE49-F238E27FC236}">
                <a16:creationId xmlns:a16="http://schemas.microsoft.com/office/drawing/2014/main" id="{BDC79719-FF5B-4170-8571-102197CE946D}"/>
              </a:ext>
            </a:extLst>
          </p:cNvPr>
          <p:cNvCxnSpPr>
            <a:cxnSpLocks/>
            <a:endCxn id="40" idx="2"/>
          </p:cNvCxnSpPr>
          <p:nvPr/>
        </p:nvCxnSpPr>
        <p:spPr>
          <a:xfrm flipH="1" flipV="1">
            <a:off x="6143603" y="3310569"/>
            <a:ext cx="10160" cy="1283323"/>
          </a:xfrm>
          <a:prstGeom prst="straightConnector1">
            <a:avLst/>
          </a:prstGeom>
          <a:ln w="28575">
            <a:solidFill>
              <a:schemeClr val="bg2">
                <a:lumMod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2A639D6-2504-4E06-8278-0EC9D5101497}"/>
              </a:ext>
            </a:extLst>
          </p:cNvPr>
          <p:cNvSpPr txBox="1"/>
          <p:nvPr/>
        </p:nvSpPr>
        <p:spPr>
          <a:xfrm>
            <a:off x="5468603" y="3752175"/>
            <a:ext cx="740180" cy="400110"/>
          </a:xfrm>
          <a:prstGeom prst="rect">
            <a:avLst/>
          </a:prstGeom>
          <a:noFill/>
        </p:spPr>
        <p:txBody>
          <a:bodyPr wrap="square" rtlCol="0">
            <a:spAutoFit/>
          </a:bodyPr>
          <a:lstStyle/>
          <a:p>
            <a:pPr algn="ctr"/>
            <a:r>
              <a:rPr lang="en-US" altLang="zh-CN" sz="2000" dirty="0">
                <a:solidFill>
                  <a:schemeClr val="bg2">
                    <a:lumMod val="25000"/>
                  </a:schemeClr>
                </a:solidFill>
                <a:latin typeface="微软雅黑" panose="020B0503020204020204" pitchFamily="34" charset="-122"/>
                <a:ea typeface="微软雅黑" panose="020B0503020204020204" pitchFamily="34" charset="-122"/>
              </a:rPr>
              <a:t>Gap</a:t>
            </a:r>
          </a:p>
        </p:txBody>
      </p:sp>
      <p:sp>
        <p:nvSpPr>
          <p:cNvPr id="66" name="文本框 65">
            <a:extLst>
              <a:ext uri="{FF2B5EF4-FFF2-40B4-BE49-F238E27FC236}">
                <a16:creationId xmlns:a16="http://schemas.microsoft.com/office/drawing/2014/main" id="{63E60783-28B0-43AD-A80D-A5A118FEF316}"/>
              </a:ext>
            </a:extLst>
          </p:cNvPr>
          <p:cNvSpPr txBox="1"/>
          <p:nvPr/>
        </p:nvSpPr>
        <p:spPr>
          <a:xfrm>
            <a:off x="7048486" y="1920693"/>
            <a:ext cx="4561867" cy="400110"/>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b="1" dirty="0">
                <a:solidFill>
                  <a:schemeClr val="bg2">
                    <a:lumMod val="25000"/>
                  </a:schemeClr>
                </a:solidFill>
                <a:latin typeface="微软雅黑" panose="020B0503020204020204" pitchFamily="34" charset="-122"/>
                <a:ea typeface="微软雅黑" panose="020B0503020204020204" pitchFamily="34" charset="-122"/>
              </a:rPr>
              <a:t>Dataset: synthetic or real-world?</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9ACCB42A-A262-420C-928D-A1518A6F44B3}"/>
              </a:ext>
            </a:extLst>
          </p:cNvPr>
          <p:cNvSpPr txBox="1"/>
          <p:nvPr/>
        </p:nvSpPr>
        <p:spPr>
          <a:xfrm>
            <a:off x="7028090" y="2785890"/>
            <a:ext cx="4669030" cy="707886"/>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b="1" dirty="0">
                <a:solidFill>
                  <a:schemeClr val="bg2">
                    <a:lumMod val="25000"/>
                  </a:schemeClr>
                </a:solidFill>
                <a:latin typeface="微软雅黑" panose="020B0503020204020204" pitchFamily="34" charset="-122"/>
                <a:ea typeface="微软雅黑" panose="020B0503020204020204" pitchFamily="34" charset="-122"/>
              </a:rPr>
              <a:t>SISR model: how would it perform on real-world LR image?   </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A9DF443B-CD55-4A3F-B477-BF2D388BD86E}"/>
              </a:ext>
            </a:extLst>
          </p:cNvPr>
          <p:cNvSpPr txBox="1"/>
          <p:nvPr/>
        </p:nvSpPr>
        <p:spPr>
          <a:xfrm>
            <a:off x="7083103" y="3854100"/>
            <a:ext cx="4622981" cy="707886"/>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b="1" dirty="0">
                <a:solidFill>
                  <a:schemeClr val="bg2">
                    <a:lumMod val="25000"/>
                  </a:schemeClr>
                </a:solidFill>
                <a:latin typeface="微软雅黑" panose="020B0503020204020204" pitchFamily="34" charset="-122"/>
                <a:ea typeface="微软雅黑" panose="020B0503020204020204" pitchFamily="34" charset="-122"/>
              </a:rPr>
              <a:t>IQA metric: can it accurately assess the SISR image quality?  </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CA08468-DF85-4526-9C17-B32D4639A453}"/>
              </a:ext>
            </a:extLst>
          </p:cNvPr>
          <p:cNvSpPr txBox="1"/>
          <p:nvPr/>
        </p:nvSpPr>
        <p:spPr>
          <a:xfrm>
            <a:off x="1298712" y="857601"/>
            <a:ext cx="5337758"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Background &amp; challenge</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cxnSp>
        <p:nvCxnSpPr>
          <p:cNvPr id="11" name="直接箭头连接符 10">
            <a:extLst>
              <a:ext uri="{FF2B5EF4-FFF2-40B4-BE49-F238E27FC236}">
                <a16:creationId xmlns:a16="http://schemas.microsoft.com/office/drawing/2014/main" id="{0380DDDB-BB45-40F9-9BEB-95B9637D905C}"/>
              </a:ext>
            </a:extLst>
          </p:cNvPr>
          <p:cNvCxnSpPr/>
          <p:nvPr/>
        </p:nvCxnSpPr>
        <p:spPr>
          <a:xfrm>
            <a:off x="8104014" y="4658348"/>
            <a:ext cx="0" cy="787826"/>
          </a:xfrm>
          <a:prstGeom prst="straightConnector1">
            <a:avLst/>
          </a:prstGeom>
          <a:ln w="38100">
            <a:solidFill>
              <a:schemeClr val="bg2">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84BB1B1-1F6C-4C56-B2E8-6CCA06C63AD4}"/>
              </a:ext>
            </a:extLst>
          </p:cNvPr>
          <p:cNvCxnSpPr/>
          <p:nvPr/>
        </p:nvCxnSpPr>
        <p:spPr>
          <a:xfrm>
            <a:off x="10480889" y="4658348"/>
            <a:ext cx="0" cy="787826"/>
          </a:xfrm>
          <a:prstGeom prst="straightConnector1">
            <a:avLst/>
          </a:prstGeom>
          <a:ln w="38100">
            <a:solidFill>
              <a:schemeClr val="bg2">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73279E-9531-4EDF-9E07-E63EE90869F4}"/>
              </a:ext>
            </a:extLst>
          </p:cNvPr>
          <p:cNvSpPr txBox="1"/>
          <p:nvPr/>
        </p:nvSpPr>
        <p:spPr>
          <a:xfrm>
            <a:off x="7904446" y="5542536"/>
            <a:ext cx="2916317" cy="400110"/>
          </a:xfrm>
          <a:prstGeom prst="rect">
            <a:avLst/>
          </a:prstGeom>
          <a:noFill/>
        </p:spPr>
        <p:txBody>
          <a:bodyPr wrap="square">
            <a:spAutoFit/>
          </a:bodyPr>
          <a:lstStyle/>
          <a:p>
            <a:pPr algn="just"/>
            <a:r>
              <a:rPr lang="en-US" altLang="zh-CN" sz="2000" b="1" dirty="0" err="1">
                <a:solidFill>
                  <a:schemeClr val="bg2">
                    <a:lumMod val="25000"/>
                  </a:schemeClr>
                </a:solidFill>
                <a:latin typeface="微软雅黑" panose="020B0503020204020204" pitchFamily="34" charset="-122"/>
                <a:ea typeface="微软雅黑" panose="020B0503020204020204" pitchFamily="34" charset="-122"/>
              </a:rPr>
              <a:t>RealSRQ</a:t>
            </a:r>
            <a:r>
              <a:rPr lang="en-US" altLang="zh-CN" sz="2000" b="1" dirty="0">
                <a:solidFill>
                  <a:schemeClr val="bg2">
                    <a:lumMod val="25000"/>
                  </a:schemeClr>
                </a:solidFill>
                <a:latin typeface="微软雅黑" panose="020B0503020204020204" pitchFamily="34" charset="-122"/>
                <a:ea typeface="微软雅黑" panose="020B0503020204020204" pitchFamily="34" charset="-122"/>
              </a:rPr>
              <a:t> &amp; KLTSRQA</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1863E58A-0686-4AF5-9A4B-C0607E64D1F9}"/>
              </a:ext>
            </a:extLst>
          </p:cNvPr>
          <p:cNvSpPr txBox="1"/>
          <p:nvPr/>
        </p:nvSpPr>
        <p:spPr>
          <a:xfrm>
            <a:off x="8107569" y="4821686"/>
            <a:ext cx="2375965" cy="400110"/>
          </a:xfrm>
          <a:prstGeom prst="rect">
            <a:avLst/>
          </a:prstGeom>
          <a:noFill/>
        </p:spPr>
        <p:txBody>
          <a:bodyPr wrap="square">
            <a:spAutoFit/>
          </a:bodyPr>
          <a:lstStyle/>
          <a:p>
            <a:pPr algn="just"/>
            <a:r>
              <a:rPr lang="en-US" altLang="zh-CN" sz="2000" b="1" dirty="0">
                <a:solidFill>
                  <a:schemeClr val="bg2">
                    <a:lumMod val="25000"/>
                  </a:schemeClr>
                </a:solidFill>
                <a:latin typeface="微软雅黑" panose="020B0503020204020204" pitchFamily="34" charset="-122"/>
                <a:ea typeface="微软雅黑" panose="020B0503020204020204" pitchFamily="34" charset="-122"/>
              </a:rPr>
              <a:t>Our contribution</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370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5424817"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Dataset construction process</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8109449" cy="523220"/>
          </a:xfrm>
          <a:prstGeom prst="rect">
            <a:avLst/>
          </a:prstGeom>
          <a:noFill/>
        </p:spPr>
        <p:txBody>
          <a:bodyPr wrap="square" rtlCol="0">
            <a:spAutoFit/>
          </a:bodyPr>
          <a:lstStyle/>
          <a:p>
            <a:r>
              <a:rPr lang="en-US" altLang="zh-CN" sz="2800" b="1" dirty="0" err="1">
                <a:solidFill>
                  <a:srgbClr val="3A7694"/>
                </a:solidFill>
                <a:latin typeface="微软雅黑" panose="020B0503020204020204" pitchFamily="34" charset="-122"/>
                <a:ea typeface="微软雅黑" panose="020B0503020204020204" pitchFamily="34" charset="-122"/>
                <a:cs typeface="Open Sans" panose="020B0606030504020204"/>
              </a:rPr>
              <a:t>RealSRQ</a:t>
            </a:r>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 A Real-World SISR Quality Dataset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cxnSp>
        <p:nvCxnSpPr>
          <p:cNvPr id="26" name="直接箭头连接符 25">
            <a:extLst>
              <a:ext uri="{FF2B5EF4-FFF2-40B4-BE49-F238E27FC236}">
                <a16:creationId xmlns:a16="http://schemas.microsoft.com/office/drawing/2014/main" id="{FF322EED-BF5A-4AC8-9677-96ACBFF982BF}"/>
              </a:ext>
            </a:extLst>
          </p:cNvPr>
          <p:cNvCxnSpPr>
            <a:cxnSpLocks/>
          </p:cNvCxnSpPr>
          <p:nvPr/>
        </p:nvCxnSpPr>
        <p:spPr>
          <a:xfrm>
            <a:off x="381000" y="4076701"/>
            <a:ext cx="8455058" cy="10381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7" name="图片 26" descr="Buildings_002_HR">
            <a:extLst>
              <a:ext uri="{FF2B5EF4-FFF2-40B4-BE49-F238E27FC236}">
                <a16:creationId xmlns:a16="http://schemas.microsoft.com/office/drawing/2014/main" id="{22331860-F600-4AB0-9B3B-9806143C703E}"/>
              </a:ext>
            </a:extLst>
          </p:cNvPr>
          <p:cNvPicPr>
            <a:picLocks noChangeAspect="1"/>
          </p:cNvPicPr>
          <p:nvPr/>
        </p:nvPicPr>
        <p:blipFill>
          <a:blip r:embed="rId4"/>
          <a:stretch>
            <a:fillRect/>
          </a:stretch>
        </p:blipFill>
        <p:spPr>
          <a:xfrm>
            <a:off x="528138" y="2790191"/>
            <a:ext cx="2430000" cy="1620000"/>
          </a:xfrm>
          <a:prstGeom prst="rect">
            <a:avLst/>
          </a:prstGeom>
        </p:spPr>
      </p:pic>
      <p:pic>
        <p:nvPicPr>
          <p:cNvPr id="28" name="图片 27" descr="Buildings_002_LR2">
            <a:extLst>
              <a:ext uri="{FF2B5EF4-FFF2-40B4-BE49-F238E27FC236}">
                <a16:creationId xmlns:a16="http://schemas.microsoft.com/office/drawing/2014/main" id="{1F9B0384-9057-4ED0-882D-DFEF38F451A7}"/>
              </a:ext>
            </a:extLst>
          </p:cNvPr>
          <p:cNvPicPr>
            <a:picLocks noChangeAspect="1"/>
          </p:cNvPicPr>
          <p:nvPr/>
        </p:nvPicPr>
        <p:blipFill>
          <a:blip r:embed="rId5"/>
          <a:stretch>
            <a:fillRect/>
          </a:stretch>
        </p:blipFill>
        <p:spPr>
          <a:xfrm>
            <a:off x="3254828" y="3150236"/>
            <a:ext cx="1890000" cy="1260000"/>
          </a:xfrm>
          <a:prstGeom prst="rect">
            <a:avLst/>
          </a:prstGeom>
        </p:spPr>
      </p:pic>
      <p:pic>
        <p:nvPicPr>
          <p:cNvPr id="29" name="图片 28" descr="Buildings_002_LR3">
            <a:extLst>
              <a:ext uri="{FF2B5EF4-FFF2-40B4-BE49-F238E27FC236}">
                <a16:creationId xmlns:a16="http://schemas.microsoft.com/office/drawing/2014/main" id="{BE176565-BD2B-4067-A421-ACD404AFE05C}"/>
              </a:ext>
            </a:extLst>
          </p:cNvPr>
          <p:cNvPicPr>
            <a:picLocks noChangeAspect="1"/>
          </p:cNvPicPr>
          <p:nvPr/>
        </p:nvPicPr>
        <p:blipFill>
          <a:blip r:embed="rId6"/>
          <a:stretch>
            <a:fillRect/>
          </a:stretch>
        </p:blipFill>
        <p:spPr>
          <a:xfrm>
            <a:off x="5668089" y="3510281"/>
            <a:ext cx="1353383" cy="900000"/>
          </a:xfrm>
          <a:prstGeom prst="rect">
            <a:avLst/>
          </a:prstGeom>
        </p:spPr>
      </p:pic>
      <p:pic>
        <p:nvPicPr>
          <p:cNvPr id="30" name="图片 29" descr="Buildings_002_LR4">
            <a:extLst>
              <a:ext uri="{FF2B5EF4-FFF2-40B4-BE49-F238E27FC236}">
                <a16:creationId xmlns:a16="http://schemas.microsoft.com/office/drawing/2014/main" id="{4698930A-A855-4183-9C32-BBD2389FD30C}"/>
              </a:ext>
            </a:extLst>
          </p:cNvPr>
          <p:cNvPicPr>
            <a:picLocks noChangeAspect="1"/>
          </p:cNvPicPr>
          <p:nvPr/>
        </p:nvPicPr>
        <p:blipFill>
          <a:blip r:embed="rId7"/>
          <a:stretch>
            <a:fillRect/>
          </a:stretch>
        </p:blipFill>
        <p:spPr>
          <a:xfrm>
            <a:off x="7854779" y="3960191"/>
            <a:ext cx="675000" cy="450000"/>
          </a:xfrm>
          <a:prstGeom prst="rect">
            <a:avLst/>
          </a:prstGeom>
        </p:spPr>
      </p:pic>
      <p:sp>
        <p:nvSpPr>
          <p:cNvPr id="31" name="文本框 30">
            <a:extLst>
              <a:ext uri="{FF2B5EF4-FFF2-40B4-BE49-F238E27FC236}">
                <a16:creationId xmlns:a16="http://schemas.microsoft.com/office/drawing/2014/main" id="{E05C44C3-C2EA-4A4C-9D01-80CE7A813F71}"/>
              </a:ext>
            </a:extLst>
          </p:cNvPr>
          <p:cNvSpPr txBox="1"/>
          <p:nvPr/>
        </p:nvSpPr>
        <p:spPr>
          <a:xfrm>
            <a:off x="1324355" y="2446956"/>
            <a:ext cx="837565" cy="338554"/>
          </a:xfrm>
          <a:prstGeom prst="rect">
            <a:avLst/>
          </a:prstGeom>
          <a:noFill/>
        </p:spPr>
        <p:txBody>
          <a:bodyPr wrap="square" rtlCol="0">
            <a:spAutoFit/>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HR(60)</a:t>
            </a:r>
          </a:p>
        </p:txBody>
      </p:sp>
      <p:sp>
        <p:nvSpPr>
          <p:cNvPr id="32" name="文本框 31">
            <a:extLst>
              <a:ext uri="{FF2B5EF4-FFF2-40B4-BE49-F238E27FC236}">
                <a16:creationId xmlns:a16="http://schemas.microsoft.com/office/drawing/2014/main" id="{80259A97-E2E9-4B63-8369-4BD7E2F0468D}"/>
              </a:ext>
            </a:extLst>
          </p:cNvPr>
          <p:cNvSpPr txBox="1"/>
          <p:nvPr/>
        </p:nvSpPr>
        <p:spPr>
          <a:xfrm>
            <a:off x="3773623" y="2793566"/>
            <a:ext cx="852170" cy="338554"/>
          </a:xfrm>
          <a:prstGeom prst="rect">
            <a:avLst/>
          </a:prstGeom>
          <a:noFill/>
        </p:spPr>
        <p:txBody>
          <a:bodyPr wrap="square" rtlCol="0">
            <a:spAutoFit/>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LR2(60)</a:t>
            </a:r>
          </a:p>
        </p:txBody>
      </p:sp>
      <p:sp>
        <p:nvSpPr>
          <p:cNvPr id="33" name="文本框 32">
            <a:extLst>
              <a:ext uri="{FF2B5EF4-FFF2-40B4-BE49-F238E27FC236}">
                <a16:creationId xmlns:a16="http://schemas.microsoft.com/office/drawing/2014/main" id="{62EB650F-CBA6-495D-A8F6-5C48A8562199}"/>
              </a:ext>
            </a:extLst>
          </p:cNvPr>
          <p:cNvSpPr txBox="1"/>
          <p:nvPr/>
        </p:nvSpPr>
        <p:spPr>
          <a:xfrm>
            <a:off x="5850432" y="3165185"/>
            <a:ext cx="988695" cy="338554"/>
          </a:xfrm>
          <a:prstGeom prst="rect">
            <a:avLst/>
          </a:prstGeom>
          <a:noFill/>
        </p:spPr>
        <p:txBody>
          <a:bodyPr wrap="square" rtlCol="0">
            <a:spAutoFit/>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LR3(60)</a:t>
            </a:r>
          </a:p>
        </p:txBody>
      </p:sp>
      <p:sp>
        <p:nvSpPr>
          <p:cNvPr id="34" name="文本框 33">
            <a:extLst>
              <a:ext uri="{FF2B5EF4-FFF2-40B4-BE49-F238E27FC236}">
                <a16:creationId xmlns:a16="http://schemas.microsoft.com/office/drawing/2014/main" id="{A4698021-FD18-4D46-9292-B686855AC2B3}"/>
              </a:ext>
            </a:extLst>
          </p:cNvPr>
          <p:cNvSpPr txBox="1"/>
          <p:nvPr/>
        </p:nvSpPr>
        <p:spPr>
          <a:xfrm>
            <a:off x="7753494" y="3611659"/>
            <a:ext cx="877570" cy="338554"/>
          </a:xfrm>
          <a:prstGeom prst="rect">
            <a:avLst/>
          </a:prstGeom>
          <a:noFill/>
        </p:spPr>
        <p:txBody>
          <a:bodyPr wrap="square" rtlCol="0">
            <a:spAutoFit/>
          </a:bodyP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LR4(60)</a:t>
            </a:r>
          </a:p>
        </p:txBody>
      </p:sp>
      <p:sp>
        <p:nvSpPr>
          <p:cNvPr id="36" name="矩形 35">
            <a:extLst>
              <a:ext uri="{FF2B5EF4-FFF2-40B4-BE49-F238E27FC236}">
                <a16:creationId xmlns:a16="http://schemas.microsoft.com/office/drawing/2014/main" id="{EDAA2FA5-C939-41AE-8998-1A626D91374A}"/>
              </a:ext>
            </a:extLst>
          </p:cNvPr>
          <p:cNvSpPr/>
          <p:nvPr/>
        </p:nvSpPr>
        <p:spPr>
          <a:xfrm>
            <a:off x="3407708" y="4873108"/>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SR models(10)</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06D2A0B-D841-47C8-AE3A-8A4CF8A063D9}"/>
              </a:ext>
            </a:extLst>
          </p:cNvPr>
          <p:cNvSpPr/>
          <p:nvPr/>
        </p:nvSpPr>
        <p:spPr>
          <a:xfrm>
            <a:off x="5552779" y="4861291"/>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SR models(9)</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10842F5-0429-4549-A009-01B5393F12D9}"/>
              </a:ext>
            </a:extLst>
          </p:cNvPr>
          <p:cNvSpPr/>
          <p:nvPr/>
        </p:nvSpPr>
        <p:spPr>
          <a:xfrm>
            <a:off x="7400279" y="4861291"/>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SR models(8)</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66AE3AAD-18D8-42B1-A7F3-CC8D798007F1}"/>
              </a:ext>
            </a:extLst>
          </p:cNvPr>
          <p:cNvSpPr/>
          <p:nvPr/>
        </p:nvSpPr>
        <p:spPr>
          <a:xfrm>
            <a:off x="3428398" y="5724979"/>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SR results(600)</a:t>
            </a:r>
          </a:p>
        </p:txBody>
      </p:sp>
      <p:sp>
        <p:nvSpPr>
          <p:cNvPr id="42" name="矩形 41">
            <a:extLst>
              <a:ext uri="{FF2B5EF4-FFF2-40B4-BE49-F238E27FC236}">
                <a16:creationId xmlns:a16="http://schemas.microsoft.com/office/drawing/2014/main" id="{4350C0E8-47C5-410A-BC5A-CA26DC122C47}"/>
              </a:ext>
            </a:extLst>
          </p:cNvPr>
          <p:cNvSpPr/>
          <p:nvPr/>
        </p:nvSpPr>
        <p:spPr>
          <a:xfrm>
            <a:off x="5552779" y="5722089"/>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SR results(540)</a:t>
            </a:r>
          </a:p>
        </p:txBody>
      </p:sp>
      <p:sp>
        <p:nvSpPr>
          <p:cNvPr id="45" name="矩形 44">
            <a:extLst>
              <a:ext uri="{FF2B5EF4-FFF2-40B4-BE49-F238E27FC236}">
                <a16:creationId xmlns:a16="http://schemas.microsoft.com/office/drawing/2014/main" id="{016C2B11-CE9E-4E02-8AFA-6C0E67030932}"/>
              </a:ext>
            </a:extLst>
          </p:cNvPr>
          <p:cNvSpPr/>
          <p:nvPr/>
        </p:nvSpPr>
        <p:spPr>
          <a:xfrm>
            <a:off x="7400279" y="5708888"/>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SR results(480)</a:t>
            </a:r>
          </a:p>
        </p:txBody>
      </p:sp>
      <p:sp>
        <p:nvSpPr>
          <p:cNvPr id="48" name="矩形 47">
            <a:extLst>
              <a:ext uri="{FF2B5EF4-FFF2-40B4-BE49-F238E27FC236}">
                <a16:creationId xmlns:a16="http://schemas.microsoft.com/office/drawing/2014/main" id="{EF089037-2002-448F-8BC0-9E5C07E7ECAF}"/>
              </a:ext>
            </a:extLst>
          </p:cNvPr>
          <p:cNvSpPr/>
          <p:nvPr/>
        </p:nvSpPr>
        <p:spPr>
          <a:xfrm>
            <a:off x="907542" y="5708888"/>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2">
                    <a:lumMod val="25000"/>
                  </a:schemeClr>
                </a:solidFill>
                <a:latin typeface="微软雅黑" panose="020B0503020204020204" pitchFamily="34" charset="-122"/>
                <a:ea typeface="微软雅黑" panose="020B0503020204020204" pitchFamily="34" charset="-122"/>
              </a:rPr>
              <a:t>Our photos(7)</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0293FDF5-4840-4E9C-A76E-20D6961F4A8C}"/>
              </a:ext>
            </a:extLst>
          </p:cNvPr>
          <p:cNvSpPr/>
          <p:nvPr/>
        </p:nvSpPr>
        <p:spPr>
          <a:xfrm>
            <a:off x="907542" y="4861291"/>
            <a:ext cx="1584000" cy="360045"/>
          </a:xfrm>
          <a:prstGeom prst="rect">
            <a:avLst/>
          </a:prstGeom>
          <a:solidFill>
            <a:schemeClr val="accent1">
              <a:lumMod val="20000"/>
              <a:lumOff val="8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bg2">
                    <a:lumMod val="25000"/>
                  </a:schemeClr>
                </a:solidFill>
                <a:latin typeface="微软雅黑" panose="020B0503020204020204" pitchFamily="34" charset="-122"/>
                <a:ea typeface="微软雅黑" panose="020B0503020204020204" pitchFamily="34" charset="-122"/>
              </a:rPr>
              <a:t>RealSR</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(53)</a:t>
            </a:r>
          </a:p>
        </p:txBody>
      </p:sp>
      <p:pic>
        <p:nvPicPr>
          <p:cNvPr id="3" name="图片 2">
            <a:extLst>
              <a:ext uri="{FF2B5EF4-FFF2-40B4-BE49-F238E27FC236}">
                <a16:creationId xmlns:a16="http://schemas.microsoft.com/office/drawing/2014/main" id="{97CC545F-C49E-40D5-B102-FD02FFFF65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9132" y="1490266"/>
            <a:ext cx="4335861" cy="2020035"/>
          </a:xfrm>
          <a:prstGeom prst="rect">
            <a:avLst/>
          </a:prstGeom>
        </p:spPr>
      </p:pic>
      <p:cxnSp>
        <p:nvCxnSpPr>
          <p:cNvPr id="60" name="直接箭头连接符 59">
            <a:extLst>
              <a:ext uri="{FF2B5EF4-FFF2-40B4-BE49-F238E27FC236}">
                <a16:creationId xmlns:a16="http://schemas.microsoft.com/office/drawing/2014/main" id="{7467CB7B-AF2E-46A9-84CF-8E00A079FFC3}"/>
              </a:ext>
            </a:extLst>
          </p:cNvPr>
          <p:cNvCxnSpPr>
            <a:cxnSpLocks/>
            <a:stCxn id="28" idx="2"/>
            <a:endCxn id="36" idx="0"/>
          </p:cNvCxnSpPr>
          <p:nvPr/>
        </p:nvCxnSpPr>
        <p:spPr>
          <a:xfrm flipH="1">
            <a:off x="4199708" y="4410236"/>
            <a:ext cx="120" cy="462872"/>
          </a:xfrm>
          <a:prstGeom prst="straightConnector1">
            <a:avLst/>
          </a:prstGeom>
          <a:ln w="19050">
            <a:solidFill>
              <a:schemeClr val="tx1">
                <a:lumMod val="65000"/>
                <a:lumOff val="35000"/>
              </a:schemeClr>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D7E2BCF1-9257-43DB-90DD-A3C2A5F11373}"/>
              </a:ext>
            </a:extLst>
          </p:cNvPr>
          <p:cNvCxnSpPr>
            <a:cxnSpLocks/>
            <a:endCxn id="39" idx="0"/>
          </p:cNvCxnSpPr>
          <p:nvPr/>
        </p:nvCxnSpPr>
        <p:spPr>
          <a:xfrm>
            <a:off x="4220398" y="5233153"/>
            <a:ext cx="0" cy="491826"/>
          </a:xfrm>
          <a:prstGeom prst="straightConnector1">
            <a:avLst/>
          </a:prstGeom>
          <a:ln w="19050">
            <a:solidFill>
              <a:schemeClr val="tx1">
                <a:lumMod val="65000"/>
                <a:lumOff val="35000"/>
              </a:schemeClr>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BFBB264-8122-4DB6-BA45-4474E3FA2D7B}"/>
              </a:ext>
            </a:extLst>
          </p:cNvPr>
          <p:cNvCxnSpPr>
            <a:cxnSpLocks/>
            <a:stCxn id="29" idx="2"/>
          </p:cNvCxnSpPr>
          <p:nvPr/>
        </p:nvCxnSpPr>
        <p:spPr>
          <a:xfrm flipH="1">
            <a:off x="6344779" y="4410281"/>
            <a:ext cx="2" cy="451010"/>
          </a:xfrm>
          <a:prstGeom prst="straightConnector1">
            <a:avLst/>
          </a:prstGeom>
          <a:ln w="19050">
            <a:solidFill>
              <a:schemeClr val="tx1">
                <a:lumMod val="65000"/>
                <a:lumOff val="35000"/>
              </a:schemeClr>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9192C786-4968-466D-9336-0C0B75C0C0E2}"/>
              </a:ext>
            </a:extLst>
          </p:cNvPr>
          <p:cNvCxnSpPr>
            <a:cxnSpLocks/>
          </p:cNvCxnSpPr>
          <p:nvPr/>
        </p:nvCxnSpPr>
        <p:spPr>
          <a:xfrm>
            <a:off x="6344779" y="5233153"/>
            <a:ext cx="0" cy="491826"/>
          </a:xfrm>
          <a:prstGeom prst="straightConnector1">
            <a:avLst/>
          </a:prstGeom>
          <a:ln w="19050">
            <a:solidFill>
              <a:schemeClr val="tx1">
                <a:lumMod val="65000"/>
                <a:lumOff val="35000"/>
              </a:schemeClr>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34BAE3FA-25CE-4ABE-BE29-B38920E160FB}"/>
              </a:ext>
            </a:extLst>
          </p:cNvPr>
          <p:cNvCxnSpPr>
            <a:cxnSpLocks/>
          </p:cNvCxnSpPr>
          <p:nvPr/>
        </p:nvCxnSpPr>
        <p:spPr>
          <a:xfrm flipH="1">
            <a:off x="8192279" y="4416167"/>
            <a:ext cx="2" cy="451010"/>
          </a:xfrm>
          <a:prstGeom prst="straightConnector1">
            <a:avLst/>
          </a:prstGeom>
          <a:ln w="19050">
            <a:solidFill>
              <a:schemeClr val="tx1">
                <a:lumMod val="65000"/>
                <a:lumOff val="35000"/>
              </a:schemeClr>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1140E342-86BD-4FFE-9945-1DDF8EBBBA07}"/>
              </a:ext>
            </a:extLst>
          </p:cNvPr>
          <p:cNvCxnSpPr>
            <a:cxnSpLocks/>
            <a:stCxn id="38" idx="2"/>
          </p:cNvCxnSpPr>
          <p:nvPr/>
        </p:nvCxnSpPr>
        <p:spPr>
          <a:xfrm>
            <a:off x="8192279" y="5221336"/>
            <a:ext cx="0" cy="487552"/>
          </a:xfrm>
          <a:prstGeom prst="straightConnector1">
            <a:avLst/>
          </a:prstGeom>
          <a:ln w="19050">
            <a:solidFill>
              <a:schemeClr val="tx1">
                <a:lumMod val="65000"/>
                <a:lumOff val="35000"/>
              </a:schemeClr>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FC4C413-0B20-43C0-BE95-9E7537EA5166}"/>
              </a:ext>
            </a:extLst>
          </p:cNvPr>
          <p:cNvCxnSpPr/>
          <p:nvPr/>
        </p:nvCxnSpPr>
        <p:spPr>
          <a:xfrm>
            <a:off x="1554811" y="5468475"/>
            <a:ext cx="23368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19E6733-AD5C-4280-A38E-762A7C79AE7B}"/>
              </a:ext>
            </a:extLst>
          </p:cNvPr>
          <p:cNvCxnSpPr/>
          <p:nvPr/>
        </p:nvCxnSpPr>
        <p:spPr>
          <a:xfrm>
            <a:off x="1671651" y="5348251"/>
            <a:ext cx="0" cy="245913"/>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C3310E0F-13AC-42C4-9C49-EAA06B39DD97}"/>
              </a:ext>
            </a:extLst>
          </p:cNvPr>
          <p:cNvCxnSpPr>
            <a:cxnSpLocks/>
          </p:cNvCxnSpPr>
          <p:nvPr/>
        </p:nvCxnSpPr>
        <p:spPr>
          <a:xfrm flipH="1">
            <a:off x="1676674" y="4398419"/>
            <a:ext cx="120" cy="462872"/>
          </a:xfrm>
          <a:prstGeom prst="straightConnector1">
            <a:avLst/>
          </a:prstGeom>
          <a:ln w="19050">
            <a:solidFill>
              <a:schemeClr val="tx1">
                <a:lumMod val="65000"/>
                <a:lumOff val="35000"/>
              </a:schemeClr>
            </a:solidFill>
            <a:headEnd type="stealth"/>
            <a:tailEnd type="none" w="lg" len="med"/>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006DFB25-A758-457F-954B-D1B6C9A377DF}"/>
              </a:ext>
            </a:extLst>
          </p:cNvPr>
          <p:cNvSpPr/>
          <p:nvPr/>
        </p:nvSpPr>
        <p:spPr>
          <a:xfrm>
            <a:off x="3298830" y="4719052"/>
            <a:ext cx="5799775" cy="643970"/>
          </a:xfrm>
          <a:prstGeom prst="rect">
            <a:avLst/>
          </a:prstGeom>
          <a:no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矩形 77">
            <a:extLst>
              <a:ext uri="{FF2B5EF4-FFF2-40B4-BE49-F238E27FC236}">
                <a16:creationId xmlns:a16="http://schemas.microsoft.com/office/drawing/2014/main" id="{7A521E54-B6C7-4079-965D-B95BFA52A27B}"/>
              </a:ext>
            </a:extLst>
          </p:cNvPr>
          <p:cNvSpPr/>
          <p:nvPr/>
        </p:nvSpPr>
        <p:spPr>
          <a:xfrm>
            <a:off x="7341125" y="1419584"/>
            <a:ext cx="4480313" cy="2134016"/>
          </a:xfrm>
          <a:prstGeom prst="rect">
            <a:avLst/>
          </a:prstGeom>
          <a:noFill/>
          <a:ln w="19050">
            <a:solidFill>
              <a:schemeClr val="bg2">
                <a:lumMod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41E480C5-0B03-4A39-B0C1-6C682C6A0A93}"/>
              </a:ext>
            </a:extLst>
          </p:cNvPr>
          <p:cNvCxnSpPr/>
          <p:nvPr/>
        </p:nvCxnSpPr>
        <p:spPr>
          <a:xfrm flipV="1">
            <a:off x="7136779" y="3553600"/>
            <a:ext cx="204346" cy="1154163"/>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966B7FA-95AF-4928-9003-94BA397276E2}"/>
              </a:ext>
            </a:extLst>
          </p:cNvPr>
          <p:cNvCxnSpPr>
            <a:cxnSpLocks/>
          </p:cNvCxnSpPr>
          <p:nvPr/>
        </p:nvCxnSpPr>
        <p:spPr>
          <a:xfrm flipV="1">
            <a:off x="9098605" y="3553600"/>
            <a:ext cx="2733030" cy="1809422"/>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8" name="文本占位符 1">
            <a:extLst>
              <a:ext uri="{FF2B5EF4-FFF2-40B4-BE49-F238E27FC236}">
                <a16:creationId xmlns:a16="http://schemas.microsoft.com/office/drawing/2014/main" id="{78E02702-7873-41EC-B011-DFC7247C10A6}"/>
              </a:ext>
            </a:extLst>
          </p:cNvPr>
          <p:cNvSpPr txBox="1">
            <a:spLocks/>
          </p:cNvSpPr>
          <p:nvPr/>
        </p:nvSpPr>
        <p:spPr>
          <a:xfrm>
            <a:off x="665480" y="6501684"/>
            <a:ext cx="10861040" cy="356656"/>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sz="3200" b="1">
                <a:solidFill>
                  <a:srgbClr val="00175B"/>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ts val="1800"/>
              </a:lnSpc>
              <a:buNone/>
            </a:pPr>
            <a:r>
              <a:rPr lang="en-US" altLang="zh-CN" sz="1800" b="0" i="1" dirty="0" err="1">
                <a:solidFill>
                  <a:schemeClr val="bg2">
                    <a:lumMod val="25000"/>
                  </a:schemeClr>
                </a:solidFill>
                <a:latin typeface="Calibri" panose="020F0502020204030204" pitchFamily="34" charset="0"/>
                <a:cs typeface="Calibri" panose="020F0502020204030204" pitchFamily="34" charset="0"/>
              </a:rPr>
              <a:t>RealSR</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effectLst/>
                <a:latin typeface="Calibri" panose="020F0502020204030204" pitchFamily="34" charset="0"/>
                <a:cs typeface="Calibri" panose="020F0502020204030204" pitchFamily="34" charset="0"/>
              </a:rPr>
              <a:t>Toward real world single image super-resolution</a:t>
            </a:r>
            <a:r>
              <a:rPr lang="en-US" altLang="zh-CN" sz="1800" dirty="0">
                <a:solidFill>
                  <a:schemeClr val="bg2">
                    <a:lumMod val="25000"/>
                  </a:schemeClr>
                </a:solidFill>
                <a:latin typeface="Calibri" panose="020F0502020204030204" pitchFamily="34" charset="0"/>
                <a:cs typeface="Calibri" panose="020F0502020204030204" pitchFamily="34" charset="0"/>
              </a:rPr>
              <a:t>: A new benchmark and a new model”, ICCV 2019</a:t>
            </a:r>
            <a:endParaRPr lang="zh-CN" altLang="en-US" sz="1800"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16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5424817"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Human subjective study</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8109449" cy="523220"/>
          </a:xfrm>
          <a:prstGeom prst="rect">
            <a:avLst/>
          </a:prstGeom>
          <a:noFill/>
        </p:spPr>
        <p:txBody>
          <a:bodyPr wrap="square" rtlCol="0">
            <a:spAutoFit/>
          </a:bodyPr>
          <a:lstStyle/>
          <a:p>
            <a:r>
              <a:rPr lang="en-US" altLang="zh-CN" sz="2800" b="1" dirty="0" err="1">
                <a:solidFill>
                  <a:srgbClr val="3A7694"/>
                </a:solidFill>
                <a:latin typeface="微软雅黑" panose="020B0503020204020204" pitchFamily="34" charset="-122"/>
                <a:ea typeface="微软雅黑" panose="020B0503020204020204" pitchFamily="34" charset="-122"/>
                <a:cs typeface="Open Sans" panose="020B0606030504020204"/>
              </a:rPr>
              <a:t>RealSRQ</a:t>
            </a:r>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 A Real-World SISR Quality Dataset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7" name="文本框 6">
            <a:extLst>
              <a:ext uri="{FF2B5EF4-FFF2-40B4-BE49-F238E27FC236}">
                <a16:creationId xmlns:a16="http://schemas.microsoft.com/office/drawing/2014/main" id="{591D3F79-86A6-40C8-92B7-7D7C1DACBB62}"/>
              </a:ext>
            </a:extLst>
          </p:cNvPr>
          <p:cNvSpPr txBox="1"/>
          <p:nvPr/>
        </p:nvSpPr>
        <p:spPr>
          <a:xfrm>
            <a:off x="3123601" y="6174203"/>
            <a:ext cx="5944794" cy="400110"/>
          </a:xfrm>
          <a:prstGeom prst="rect">
            <a:avLst/>
          </a:prstGeom>
          <a:noFill/>
        </p:spPr>
        <p:txBody>
          <a:bodyPr wrap="square">
            <a:spAutoFit/>
          </a:bodyPr>
          <a:lstStyle/>
          <a:p>
            <a:r>
              <a:rPr lang="en-US" altLang="zh-CN" sz="2000" dirty="0">
                <a:solidFill>
                  <a:schemeClr val="bg2">
                    <a:lumMod val="25000"/>
                  </a:schemeClr>
                </a:solidFill>
                <a:latin typeface="微软雅黑" panose="020B0503020204020204" pitchFamily="34" charset="-122"/>
                <a:ea typeface="微软雅黑" panose="020B0503020204020204" pitchFamily="34" charset="-122"/>
              </a:rPr>
              <a:t>60 subjects (32 males, 28 females), 65400 votes</a:t>
            </a: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F2D2C40-39FB-4C02-B054-5BC32F71D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151" y="1824502"/>
            <a:ext cx="7587695" cy="4330692"/>
          </a:xfrm>
          <a:prstGeom prst="rect">
            <a:avLst/>
          </a:prstGeom>
        </p:spPr>
      </p:pic>
      <p:sp>
        <p:nvSpPr>
          <p:cNvPr id="10" name="文本框 9">
            <a:extLst>
              <a:ext uri="{FF2B5EF4-FFF2-40B4-BE49-F238E27FC236}">
                <a16:creationId xmlns:a16="http://schemas.microsoft.com/office/drawing/2014/main" id="{636A88F7-E746-4703-B5EE-68A0A94B7828}"/>
              </a:ext>
            </a:extLst>
          </p:cNvPr>
          <p:cNvSpPr txBox="1"/>
          <p:nvPr/>
        </p:nvSpPr>
        <p:spPr>
          <a:xfrm>
            <a:off x="3383591" y="1421804"/>
            <a:ext cx="5424817" cy="400110"/>
          </a:xfrm>
          <a:prstGeom prst="rect">
            <a:avLst/>
          </a:prstGeom>
          <a:noFill/>
        </p:spPr>
        <p:txBody>
          <a:bodyPr wrap="square">
            <a:spAutoFit/>
          </a:bodyPr>
          <a:lstStyle/>
          <a:p>
            <a:r>
              <a:rPr lang="en-US" altLang="zh-CN" sz="2000" b="1" dirty="0">
                <a:solidFill>
                  <a:schemeClr val="bg2">
                    <a:lumMod val="25000"/>
                  </a:schemeClr>
                </a:solidFill>
                <a:latin typeface="微软雅黑" panose="020B0503020204020204" pitchFamily="34" charset="-122"/>
                <a:ea typeface="微软雅黑" panose="020B0503020204020204" pitchFamily="34" charset="-122"/>
              </a:rPr>
              <a:t>Pairwise comparison</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 which one is better?</a:t>
            </a:r>
            <a:endParaRPr lang="zh-CN" altLang="en-US" sz="2000" dirty="0"/>
          </a:p>
        </p:txBody>
      </p:sp>
    </p:spTree>
    <p:extLst>
      <p:ext uri="{BB962C8B-B14F-4D97-AF65-F5344CB8AC3E}">
        <p14:creationId xmlns:p14="http://schemas.microsoft.com/office/powerpoint/2010/main" val="256570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5424817"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Human subjective study</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8109449" cy="523220"/>
          </a:xfrm>
          <a:prstGeom prst="rect">
            <a:avLst/>
          </a:prstGeom>
          <a:noFill/>
        </p:spPr>
        <p:txBody>
          <a:bodyPr wrap="square" rtlCol="0">
            <a:spAutoFit/>
          </a:bodyPr>
          <a:lstStyle/>
          <a:p>
            <a:r>
              <a:rPr lang="en-US" altLang="zh-CN" sz="2800" b="1" dirty="0" err="1">
                <a:solidFill>
                  <a:srgbClr val="3A7694"/>
                </a:solidFill>
                <a:latin typeface="微软雅黑" panose="020B0503020204020204" pitchFamily="34" charset="-122"/>
                <a:ea typeface="微软雅黑" panose="020B0503020204020204" pitchFamily="34" charset="-122"/>
                <a:cs typeface="Open Sans" panose="020B0606030504020204"/>
              </a:rPr>
              <a:t>RealSRQ</a:t>
            </a:r>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 A Real-World SISR Quality Dataset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pic>
        <p:nvPicPr>
          <p:cNvPr id="4" name="图片 3">
            <a:extLst>
              <a:ext uri="{FF2B5EF4-FFF2-40B4-BE49-F238E27FC236}">
                <a16:creationId xmlns:a16="http://schemas.microsoft.com/office/drawing/2014/main" id="{52B619E4-E299-46C3-AF40-A8A4D6729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8488" y="1904041"/>
            <a:ext cx="7695021" cy="4060028"/>
          </a:xfrm>
          <a:prstGeom prst="rect">
            <a:avLst/>
          </a:prstGeom>
        </p:spPr>
      </p:pic>
      <p:sp>
        <p:nvSpPr>
          <p:cNvPr id="9" name="文本框 8">
            <a:extLst>
              <a:ext uri="{FF2B5EF4-FFF2-40B4-BE49-F238E27FC236}">
                <a16:creationId xmlns:a16="http://schemas.microsoft.com/office/drawing/2014/main" id="{C21B7143-BA46-4931-9385-99D48C6426F2}"/>
              </a:ext>
            </a:extLst>
          </p:cNvPr>
          <p:cNvSpPr txBox="1"/>
          <p:nvPr/>
        </p:nvSpPr>
        <p:spPr>
          <a:xfrm>
            <a:off x="2481208" y="1380821"/>
            <a:ext cx="7310974"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Additional question</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why don’t you like the other picture?</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0" name="文本框 9">
            <a:extLst>
              <a:ext uri="{FF2B5EF4-FFF2-40B4-BE49-F238E27FC236}">
                <a16:creationId xmlns:a16="http://schemas.microsoft.com/office/drawing/2014/main" id="{325BEE91-D339-4BD4-8F4F-61F11CB0CE6D}"/>
              </a:ext>
            </a:extLst>
          </p:cNvPr>
          <p:cNvSpPr txBox="1"/>
          <p:nvPr/>
        </p:nvSpPr>
        <p:spPr>
          <a:xfrm>
            <a:off x="1897651" y="6001505"/>
            <a:ext cx="8396693" cy="461665"/>
          </a:xfrm>
          <a:prstGeom prst="rect">
            <a:avLst/>
          </a:prstGeom>
          <a:noFill/>
        </p:spPr>
        <p:txBody>
          <a:bodyPr wrap="square">
            <a:spAutoFit/>
          </a:bodyPr>
          <a:lstStyle/>
          <a:p>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To get more insights on the pros and cons of different SISR models</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821221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5424817"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Subjective study result analysis</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8109449" cy="523220"/>
          </a:xfrm>
          <a:prstGeom prst="rect">
            <a:avLst/>
          </a:prstGeom>
          <a:noFill/>
        </p:spPr>
        <p:txBody>
          <a:bodyPr wrap="square" rtlCol="0">
            <a:spAutoFit/>
          </a:bodyPr>
          <a:lstStyle/>
          <a:p>
            <a:r>
              <a:rPr lang="en-US" altLang="zh-CN" sz="2800" b="1" dirty="0" err="1">
                <a:solidFill>
                  <a:srgbClr val="3A7694"/>
                </a:solidFill>
                <a:latin typeface="微软雅黑" panose="020B0503020204020204" pitchFamily="34" charset="-122"/>
                <a:ea typeface="微软雅黑" panose="020B0503020204020204" pitchFamily="34" charset="-122"/>
                <a:cs typeface="Open Sans" panose="020B0606030504020204"/>
              </a:rPr>
              <a:t>RealSRQ</a:t>
            </a:r>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 A Real-World SISR Quality Dataset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0C10E70F-16F0-401E-9825-47C028C886CC}"/>
              </a:ext>
            </a:extLst>
          </p:cNvPr>
          <p:cNvSpPr txBox="1"/>
          <p:nvPr/>
        </p:nvSpPr>
        <p:spPr>
          <a:xfrm>
            <a:off x="3383594" y="1572631"/>
            <a:ext cx="5424817"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Global ranking</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Bradley-Terry model </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3" name="图片 2">
            <a:extLst>
              <a:ext uri="{FF2B5EF4-FFF2-40B4-BE49-F238E27FC236}">
                <a16:creationId xmlns:a16="http://schemas.microsoft.com/office/drawing/2014/main" id="{651CBF94-8FED-458E-ADD6-CEAA9B9B8D74}"/>
              </a:ext>
            </a:extLst>
          </p:cNvPr>
          <p:cNvPicPr>
            <a:picLocks noChangeAspect="1"/>
          </p:cNvPicPr>
          <p:nvPr/>
        </p:nvPicPr>
        <p:blipFill rotWithShape="1">
          <a:blip r:embed="rId4">
            <a:extLst>
              <a:ext uri="{28A0092B-C50C-407E-A947-70E740481C1C}">
                <a14:useLocalDpi xmlns:a14="http://schemas.microsoft.com/office/drawing/2010/main" val="0"/>
              </a:ext>
            </a:extLst>
          </a:blip>
          <a:srcRect r="2992"/>
          <a:stretch/>
        </p:blipFill>
        <p:spPr>
          <a:xfrm>
            <a:off x="182434" y="2021315"/>
            <a:ext cx="11827132" cy="3161734"/>
          </a:xfrm>
          <a:prstGeom prst="rect">
            <a:avLst/>
          </a:prstGeom>
        </p:spPr>
      </p:pic>
      <p:sp>
        <p:nvSpPr>
          <p:cNvPr id="12" name="文本框 11">
            <a:extLst>
              <a:ext uri="{FF2B5EF4-FFF2-40B4-BE49-F238E27FC236}">
                <a16:creationId xmlns:a16="http://schemas.microsoft.com/office/drawing/2014/main" id="{9B90646C-9DBD-4106-932F-36570E3EB9B8}"/>
              </a:ext>
            </a:extLst>
          </p:cNvPr>
          <p:cNvSpPr txBox="1"/>
          <p:nvPr/>
        </p:nvSpPr>
        <p:spPr>
          <a:xfrm>
            <a:off x="2365518" y="5268901"/>
            <a:ext cx="7460967" cy="830997"/>
          </a:xfrm>
          <a:prstGeom prst="rect">
            <a:avLst/>
          </a:prstGeom>
          <a:noFill/>
        </p:spPr>
        <p:txBody>
          <a:bodyPr wrap="square">
            <a:spAutoFit/>
          </a:bodyPr>
          <a:lstStyle/>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ASDS gets the highest B-T Score at all scaling factors, </a:t>
            </a:r>
            <a:r>
              <a:rPr lang="en-US" altLang="zh-CN" sz="2400" dirty="0" err="1">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USRnet</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gets the 2</a:t>
            </a:r>
            <a:r>
              <a:rPr lang="en-US" altLang="zh-CN" sz="2400" baseline="300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nd</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ranking for LR2 and LR3  </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3" name="文本占位符 1">
            <a:extLst>
              <a:ext uri="{FF2B5EF4-FFF2-40B4-BE49-F238E27FC236}">
                <a16:creationId xmlns:a16="http://schemas.microsoft.com/office/drawing/2014/main" id="{54CED957-78EC-42BA-BB6F-E2D52767CF09}"/>
              </a:ext>
            </a:extLst>
          </p:cNvPr>
          <p:cNvSpPr txBox="1">
            <a:spLocks/>
          </p:cNvSpPr>
          <p:nvPr/>
        </p:nvSpPr>
        <p:spPr>
          <a:xfrm>
            <a:off x="182434" y="6311922"/>
            <a:ext cx="11827132" cy="423394"/>
          </a:xfrm>
          <a:prstGeom prst="rect">
            <a:avLst/>
          </a:prstGeom>
        </p:spPr>
        <p:txBody>
          <a:bodyPr/>
          <a:lstStyle>
            <a:defPPr>
              <a:defRPr lang="zh-CN"/>
            </a:defPPr>
            <a:lvl1pPr marL="228600" indent="-228600">
              <a:lnSpc>
                <a:spcPct val="90000"/>
              </a:lnSpc>
              <a:spcBef>
                <a:spcPts val="1000"/>
              </a:spcBef>
              <a:buFont typeface="Arial" panose="020B0604020202020204" pitchFamily="34" charset="0"/>
              <a:buChar char="•"/>
              <a:defRPr sz="3200" b="1">
                <a:solidFill>
                  <a:srgbClr val="00175B"/>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ts val="1800"/>
              </a:lnSpc>
              <a:spcBef>
                <a:spcPts val="0"/>
              </a:spcBef>
              <a:buNone/>
            </a:pPr>
            <a:r>
              <a:rPr lang="en-US" altLang="zh-CN" sz="1800" b="0" i="1" dirty="0">
                <a:solidFill>
                  <a:schemeClr val="bg2">
                    <a:lumMod val="25000"/>
                  </a:schemeClr>
                </a:solidFill>
                <a:latin typeface="Calibri" panose="020F0502020204030204" pitchFamily="34" charset="0"/>
                <a:cs typeface="Calibri" panose="020F0502020204030204" pitchFamily="34" charset="0"/>
              </a:rPr>
              <a:t>ASDS</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rgbClr val="000000"/>
                </a:solidFill>
                <a:effectLst/>
                <a:latin typeface="NimbusRomNo9L-Regu"/>
              </a:rPr>
              <a:t>Image deblurring and super-resolution…</a:t>
            </a:r>
            <a:r>
              <a:rPr lang="en-US" altLang="zh-CN" sz="1800" dirty="0">
                <a:solidFill>
                  <a:schemeClr val="bg2">
                    <a:lumMod val="25000"/>
                  </a:schemeClr>
                </a:solidFill>
                <a:latin typeface="Calibri" panose="020F0502020204030204" pitchFamily="34" charset="0"/>
                <a:cs typeface="Calibri" panose="020F0502020204030204" pitchFamily="34" charset="0"/>
              </a:rPr>
              <a:t>”, TIP 2011, </a:t>
            </a:r>
            <a:r>
              <a:rPr lang="en-US" altLang="zh-CN" sz="1800" b="0" i="1" dirty="0" err="1">
                <a:solidFill>
                  <a:schemeClr val="bg2">
                    <a:lumMod val="25000"/>
                  </a:schemeClr>
                </a:solidFill>
                <a:latin typeface="Calibri" panose="020F0502020204030204" pitchFamily="34" charset="0"/>
                <a:cs typeface="Calibri" panose="020F0502020204030204" pitchFamily="34" charset="0"/>
              </a:rPr>
              <a:t>USRnet</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“Deep unfolding network</a:t>
            </a:r>
            <a:r>
              <a:rPr lang="en-US" altLang="zh-CN" sz="1800" dirty="0">
                <a:solidFill>
                  <a:srgbClr val="000000"/>
                </a:solidFill>
                <a:effectLst/>
                <a:latin typeface="NimbusRomNo9L-Regu"/>
              </a:rPr>
              <a:t>…</a:t>
            </a:r>
            <a:r>
              <a:rPr lang="en-US" altLang="zh-CN" sz="1800" dirty="0">
                <a:solidFill>
                  <a:schemeClr val="bg2">
                    <a:lumMod val="25000"/>
                  </a:schemeClr>
                </a:solidFill>
                <a:latin typeface="Calibri" panose="020F0502020204030204" pitchFamily="34" charset="0"/>
                <a:cs typeface="Calibri" panose="020F0502020204030204" pitchFamily="34" charset="0"/>
              </a:rPr>
              <a:t>”, CVPR 2020</a:t>
            </a:r>
          </a:p>
          <a:p>
            <a:pPr marL="0" indent="0" algn="ctr">
              <a:lnSpc>
                <a:spcPts val="1800"/>
              </a:lnSpc>
              <a:spcBef>
                <a:spcPts val="0"/>
              </a:spcBef>
              <a:buNone/>
            </a:pPr>
            <a:r>
              <a:rPr lang="en-US" altLang="zh-CN" sz="1800" b="0" i="1" dirty="0">
                <a:solidFill>
                  <a:schemeClr val="bg2">
                    <a:lumMod val="25000"/>
                  </a:schemeClr>
                </a:solidFill>
                <a:latin typeface="Calibri" panose="020F0502020204030204" pitchFamily="34" charset="0"/>
                <a:cs typeface="Calibri" panose="020F0502020204030204" pitchFamily="34" charset="0"/>
              </a:rPr>
              <a:t>Bradley-Terry model</a:t>
            </a:r>
            <a:r>
              <a:rPr lang="en-US" altLang="zh-CN" sz="180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chemeClr val="bg2">
                    <a:lumMod val="25000"/>
                  </a:schemeClr>
                </a:solidFill>
                <a:latin typeface="Calibri" panose="020F0502020204030204" pitchFamily="34" charset="0"/>
                <a:cs typeface="Calibri" panose="020F0502020204030204" pitchFamily="34" charset="0"/>
              </a:rPr>
              <a:t>: “</a:t>
            </a:r>
            <a:r>
              <a:rPr lang="en-US" altLang="zh-CN" sz="1800" dirty="0">
                <a:solidFill>
                  <a:srgbClr val="000000"/>
                </a:solidFill>
                <a:effectLst/>
                <a:latin typeface="NimbusRomNo9L-Regu"/>
              </a:rPr>
              <a:t>Rank analysis of incomplete block designs: I. the method of paired comparisons</a:t>
            </a:r>
            <a:r>
              <a:rPr lang="en-US" altLang="zh-CN" sz="1800" dirty="0">
                <a:solidFill>
                  <a:schemeClr val="bg2">
                    <a:lumMod val="25000"/>
                  </a:schemeClr>
                </a:solidFill>
                <a:latin typeface="Calibri" panose="020F0502020204030204" pitchFamily="34" charset="0"/>
                <a:cs typeface="Calibri" panose="020F0502020204030204" pitchFamily="34" charset="0"/>
              </a:rPr>
              <a:t>”,</a:t>
            </a:r>
            <a:r>
              <a:rPr lang="en-US" altLang="zh-CN" sz="1800" b="0" i="1" dirty="0">
                <a:solidFill>
                  <a:schemeClr val="bg2">
                    <a:lumMod val="25000"/>
                  </a:schemeClr>
                </a:solidFill>
                <a:latin typeface="Calibri" panose="020F0502020204030204" pitchFamily="34" charset="0"/>
                <a:cs typeface="Calibri" panose="020F0502020204030204" pitchFamily="34" charset="0"/>
              </a:rPr>
              <a:t> </a:t>
            </a:r>
            <a:r>
              <a:rPr lang="en-US" altLang="zh-CN" sz="1800" dirty="0" err="1">
                <a:solidFill>
                  <a:schemeClr val="bg2">
                    <a:lumMod val="25000"/>
                  </a:schemeClr>
                </a:solidFill>
                <a:latin typeface="Calibri" panose="020F0502020204030204" pitchFamily="34" charset="0"/>
                <a:cs typeface="Calibri" panose="020F0502020204030204" pitchFamily="34" charset="0"/>
              </a:rPr>
              <a:t>Biometrika</a:t>
            </a:r>
            <a:r>
              <a:rPr lang="en-US" altLang="zh-CN" sz="1800" dirty="0">
                <a:solidFill>
                  <a:schemeClr val="bg2">
                    <a:lumMod val="25000"/>
                  </a:schemeClr>
                </a:solidFill>
                <a:latin typeface="Calibri" panose="020F0502020204030204" pitchFamily="34" charset="0"/>
                <a:cs typeface="Calibri" panose="020F0502020204030204" pitchFamily="34" charset="0"/>
              </a:rPr>
              <a:t> 1952</a:t>
            </a:r>
            <a:endParaRPr lang="zh-CN" altLang="en-US" sz="1800"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758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532BA9-72AF-497F-9CB0-0CBB054F87F5}"/>
              </a:ext>
            </a:extLst>
          </p:cNvPr>
          <p:cNvPicPr>
            <a:picLocks noChangeAspect="1"/>
          </p:cNvPicPr>
          <p:nvPr/>
        </p:nvPicPr>
        <p:blipFill rotWithShape="1">
          <a:blip r:embed="rId3"/>
          <a:srcRect r="1162" b="1515"/>
          <a:stretch/>
        </p:blipFill>
        <p:spPr>
          <a:xfrm>
            <a:off x="0" y="0"/>
            <a:ext cx="1619250" cy="1238250"/>
          </a:xfrm>
          <a:prstGeom prst="rect">
            <a:avLst/>
          </a:prstGeom>
        </p:spPr>
      </p:pic>
      <p:sp>
        <p:nvSpPr>
          <p:cNvPr id="8" name="文本框 7">
            <a:extLst>
              <a:ext uri="{FF2B5EF4-FFF2-40B4-BE49-F238E27FC236}">
                <a16:creationId xmlns:a16="http://schemas.microsoft.com/office/drawing/2014/main" id="{8EFE721D-8440-41A7-8785-60AABB7ACF77}"/>
              </a:ext>
            </a:extLst>
          </p:cNvPr>
          <p:cNvSpPr txBox="1"/>
          <p:nvPr/>
        </p:nvSpPr>
        <p:spPr>
          <a:xfrm>
            <a:off x="1298711" y="857601"/>
            <a:ext cx="5424817" cy="461665"/>
          </a:xfrm>
          <a:prstGeom prst="rect">
            <a:avLst/>
          </a:prstGeom>
          <a:noFill/>
        </p:spPr>
        <p:txBody>
          <a:bodyPr wrap="square" rtlCol="0">
            <a:spAutoFit/>
          </a:bodyPr>
          <a:lstStyle/>
          <a:p>
            <a:r>
              <a:rPr lang="en-US" altLang="zh-CN" sz="2400" dirty="0">
                <a:solidFill>
                  <a:srgbClr val="3A7694"/>
                </a:solidFill>
                <a:latin typeface="微软雅黑" panose="020B0503020204020204" pitchFamily="34" charset="-122"/>
                <a:ea typeface="微软雅黑" panose="020B0503020204020204" pitchFamily="34" charset="-122"/>
                <a:cs typeface="Open Sans" panose="020B0606030504020204"/>
              </a:rPr>
              <a:t>Subjective study result analysis</a:t>
            </a:r>
            <a:endParaRPr lang="zh-CN" altLang="en-US" sz="2400"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23" name="文本框 22">
            <a:extLst>
              <a:ext uri="{FF2B5EF4-FFF2-40B4-BE49-F238E27FC236}">
                <a16:creationId xmlns:a16="http://schemas.microsoft.com/office/drawing/2014/main" id="{24C41DAC-D58F-4806-A4F1-8D1A50A1665A}"/>
              </a:ext>
            </a:extLst>
          </p:cNvPr>
          <p:cNvSpPr txBox="1"/>
          <p:nvPr/>
        </p:nvSpPr>
        <p:spPr>
          <a:xfrm>
            <a:off x="1298711" y="334381"/>
            <a:ext cx="8109449" cy="523220"/>
          </a:xfrm>
          <a:prstGeom prst="rect">
            <a:avLst/>
          </a:prstGeom>
          <a:noFill/>
        </p:spPr>
        <p:txBody>
          <a:bodyPr wrap="square" rtlCol="0">
            <a:spAutoFit/>
          </a:bodyPr>
          <a:lstStyle/>
          <a:p>
            <a:r>
              <a:rPr lang="en-US" altLang="zh-CN" sz="2800" b="1" dirty="0" err="1">
                <a:solidFill>
                  <a:srgbClr val="3A7694"/>
                </a:solidFill>
                <a:latin typeface="微软雅黑" panose="020B0503020204020204" pitchFamily="34" charset="-122"/>
                <a:ea typeface="微软雅黑" panose="020B0503020204020204" pitchFamily="34" charset="-122"/>
                <a:cs typeface="Open Sans" panose="020B0606030504020204"/>
              </a:rPr>
              <a:t>RealSRQ</a:t>
            </a:r>
            <a:r>
              <a:rPr lang="en-US" altLang="zh-CN" sz="2800" b="1" dirty="0">
                <a:solidFill>
                  <a:srgbClr val="3A7694"/>
                </a:solidFill>
                <a:latin typeface="微软雅黑" panose="020B0503020204020204" pitchFamily="34" charset="-122"/>
                <a:ea typeface="微软雅黑" panose="020B0503020204020204" pitchFamily="34" charset="-122"/>
                <a:cs typeface="Open Sans" panose="020B0606030504020204"/>
              </a:rPr>
              <a:t>: A Real-World SISR Quality Dataset</a:t>
            </a:r>
            <a:endParaRPr lang="zh-CN" altLang="en-US" sz="2800" b="1" dirty="0">
              <a:solidFill>
                <a:srgbClr val="3A7694"/>
              </a:solidFill>
              <a:latin typeface="微软雅黑" panose="020B0503020204020204" pitchFamily="34" charset="-122"/>
              <a:ea typeface="微软雅黑" panose="020B0503020204020204" pitchFamily="34" charset="-122"/>
              <a:cs typeface="Open Sans" panose="020B0606030504020204"/>
            </a:endParaRPr>
          </a:p>
        </p:txBody>
      </p:sp>
      <p:sp>
        <p:nvSpPr>
          <p:cNvPr id="11" name="文本框 10">
            <a:extLst>
              <a:ext uri="{FF2B5EF4-FFF2-40B4-BE49-F238E27FC236}">
                <a16:creationId xmlns:a16="http://schemas.microsoft.com/office/drawing/2014/main" id="{0C10E70F-16F0-401E-9825-47C028C886CC}"/>
              </a:ext>
            </a:extLst>
          </p:cNvPr>
          <p:cNvSpPr txBox="1"/>
          <p:nvPr/>
        </p:nvSpPr>
        <p:spPr>
          <a:xfrm>
            <a:off x="2392835" y="1390456"/>
            <a:ext cx="7487610" cy="461665"/>
          </a:xfrm>
          <a:prstGeom prst="rect">
            <a:avLst/>
          </a:prstGeom>
          <a:noFill/>
        </p:spPr>
        <p:txBody>
          <a:bodyPr wrap="square">
            <a:spAutoFit/>
          </a:bodyPr>
          <a:lstStyle/>
          <a:p>
            <a:r>
              <a:rPr lang="en-US" altLang="zh-CN" sz="2400" b="1"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Convergence analysis</a:t>
            </a: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 number of votes and images at LR4</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4" name="图片 3">
            <a:extLst>
              <a:ext uri="{FF2B5EF4-FFF2-40B4-BE49-F238E27FC236}">
                <a16:creationId xmlns:a16="http://schemas.microsoft.com/office/drawing/2014/main" id="{1052B867-D54D-49AE-984C-8A00F6364160}"/>
              </a:ext>
            </a:extLst>
          </p:cNvPr>
          <p:cNvPicPr>
            <a:picLocks noChangeAspect="1"/>
          </p:cNvPicPr>
          <p:nvPr/>
        </p:nvPicPr>
        <p:blipFill rotWithShape="1">
          <a:blip r:embed="rId4">
            <a:extLst>
              <a:ext uri="{28A0092B-C50C-407E-A947-70E740481C1C}">
                <a14:useLocalDpi xmlns:a14="http://schemas.microsoft.com/office/drawing/2010/main" val="0"/>
              </a:ext>
            </a:extLst>
          </a:blip>
          <a:srcRect l="4356" r="7988"/>
          <a:stretch/>
        </p:blipFill>
        <p:spPr>
          <a:xfrm>
            <a:off x="6268723" y="2010844"/>
            <a:ext cx="4439920" cy="3600000"/>
          </a:xfrm>
          <a:prstGeom prst="rect">
            <a:avLst/>
          </a:prstGeom>
        </p:spPr>
      </p:pic>
      <p:pic>
        <p:nvPicPr>
          <p:cNvPr id="7" name="图片 6">
            <a:extLst>
              <a:ext uri="{FF2B5EF4-FFF2-40B4-BE49-F238E27FC236}">
                <a16:creationId xmlns:a16="http://schemas.microsoft.com/office/drawing/2014/main" id="{FA1E0595-263E-468F-957B-F66271A319EC}"/>
              </a:ext>
            </a:extLst>
          </p:cNvPr>
          <p:cNvPicPr>
            <a:picLocks noChangeAspect="1"/>
          </p:cNvPicPr>
          <p:nvPr/>
        </p:nvPicPr>
        <p:blipFill rotWithShape="1">
          <a:blip r:embed="rId5">
            <a:extLst>
              <a:ext uri="{28A0092B-C50C-407E-A947-70E740481C1C}">
                <a14:useLocalDpi xmlns:a14="http://schemas.microsoft.com/office/drawing/2010/main" val="0"/>
              </a:ext>
            </a:extLst>
          </a:blip>
          <a:srcRect l="4274" r="5872"/>
          <a:stretch/>
        </p:blipFill>
        <p:spPr>
          <a:xfrm>
            <a:off x="1452878" y="2010844"/>
            <a:ext cx="4551680" cy="3600000"/>
          </a:xfrm>
          <a:prstGeom prst="rect">
            <a:avLst/>
          </a:prstGeom>
        </p:spPr>
      </p:pic>
      <p:sp>
        <p:nvSpPr>
          <p:cNvPr id="14" name="文本框 13">
            <a:extLst>
              <a:ext uri="{FF2B5EF4-FFF2-40B4-BE49-F238E27FC236}">
                <a16:creationId xmlns:a16="http://schemas.microsoft.com/office/drawing/2014/main" id="{11E82D71-9DF1-4485-89E0-D8AF4AE7849F}"/>
              </a:ext>
            </a:extLst>
          </p:cNvPr>
          <p:cNvSpPr txBox="1"/>
          <p:nvPr/>
        </p:nvSpPr>
        <p:spPr>
          <a:xfrm>
            <a:off x="2274074" y="5692622"/>
            <a:ext cx="7460967" cy="830997"/>
          </a:xfrm>
          <a:prstGeom prst="rect">
            <a:avLst/>
          </a:prstGeom>
          <a:noFill/>
        </p:spPr>
        <p:txBody>
          <a:bodyPr wrap="square">
            <a:spAutoFit/>
          </a:bodyPr>
          <a:lstStyle/>
          <a:p>
            <a:pPr algn="ctr"/>
            <a:r>
              <a:rPr lang="en-US" altLang="zh-CN"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rPr>
              <a:t>As the number of votes and images increase, B-T Score tend to be stable</a:t>
            </a:r>
            <a:endParaRPr lang="zh-CN" altLang="en-US" sz="2400" dirty="0">
              <a:solidFill>
                <a:schemeClr val="bg2">
                  <a:lumMod val="25000"/>
                </a:schemeClr>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838718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TotalTime>
  <Words>3115</Words>
  <Application>Microsoft Office PowerPoint</Application>
  <PresentationFormat>宽屏</PresentationFormat>
  <Paragraphs>269</Paragraphs>
  <Slides>27</Slides>
  <Notes>25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CMMI10</vt:lpstr>
      <vt:lpstr>CMMI7</vt:lpstr>
      <vt:lpstr>NimbusRomNo9L-Regu</vt:lpstr>
      <vt:lpstr>NimbusRomNo9L-ReguItal</vt:lpstr>
      <vt:lpstr>等线</vt:lpstr>
      <vt:lpstr>等线 Light</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震涛 刘</dc:creator>
  <cp:lastModifiedBy>震涛 刘</cp:lastModifiedBy>
  <cp:revision>906</cp:revision>
  <dcterms:created xsi:type="dcterms:W3CDTF">2022-04-21T06:37:06Z</dcterms:created>
  <dcterms:modified xsi:type="dcterms:W3CDTF">2022-04-29T02:34:52Z</dcterms:modified>
</cp:coreProperties>
</file>